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</p:sldMasterIdLst>
  <p:notesMasterIdLst>
    <p:notesMasterId r:id="rId21"/>
  </p:notesMasterIdLst>
  <p:sldIdLst>
    <p:sldId id="256" r:id="rId9"/>
    <p:sldId id="258" r:id="rId10"/>
    <p:sldId id="259" r:id="rId11"/>
    <p:sldId id="260" r:id="rId12"/>
    <p:sldId id="267" r:id="rId13"/>
    <p:sldId id="264" r:id="rId14"/>
    <p:sldId id="266" r:id="rId15"/>
    <p:sldId id="270" r:id="rId16"/>
    <p:sldId id="261" r:id="rId17"/>
    <p:sldId id="268" r:id="rId18"/>
    <p:sldId id="269" r:id="rId19"/>
    <p:sldId id="263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entury Gothic" panose="020B0502020202020204" pitchFamily="34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entury Gothic" panose="020B0502020202020204" pitchFamily="34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entury Gothic" panose="020B0502020202020204" pitchFamily="34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entury Gothic" panose="020B0502020202020204" pitchFamily="34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222" y="11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59686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76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061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47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660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1967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19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E9D1B1-4AB6-4F9E-9070-B3E52A1EF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93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BE65D3-329C-4548-A4BB-D4B08D55EC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439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F8F417-22AB-4751-9371-2568B82331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07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967E2D-8240-4C5F-AB5C-78D570F167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023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AE44A2-1441-4EA3-96EF-2F91309B60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930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8781D4-2979-453D-9E53-30A13D5CB7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182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BB6F18-C275-4F63-9CD9-66BE066364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93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510BB4-4B4F-4410-A66C-543CCC650B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103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DCD9FA-39F7-460F-B94E-7D3BE185DB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93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0479F6-6FC7-46A7-9618-BA7E6E48AC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2300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5387C4-232E-4B00-9714-238ABA4163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457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AD9E21-CC19-4044-9422-4A5F9CD785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6839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073874-32D8-465E-88DA-00D6FAAC3F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0062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FE0523-87C2-43E9-A1C2-16DE5F80B3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444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BA4958-126F-4E22-B0AF-957FC8B53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012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975971-123B-4626-B81B-1639EEBDA7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6153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B7C4A3-7685-4799-9463-C201C59853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823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EECB6F-51BE-4D76-8EF8-C60D41E8A0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8234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BED748-B686-418C-BC55-85EC016188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335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0315C1-5991-461B-BF39-F6209821F6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448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08AAA3-BF16-4EFA-930E-79AABDA067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265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D2F1FA-56E6-4CDE-B4AA-2D9A25029B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325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0E2B12-E271-445C-A219-D750C717C0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205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E681BF-6BE9-455B-9DA7-E8B94F4BB0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6323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E140C2-39DE-4202-95A3-19D62A8005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1058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8C49D9-23FB-4251-ADA0-430F457FC6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49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D7D313-5F02-413B-B80C-0FDAB90D42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942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B1E13D-096E-4B6D-9142-0652C01AC6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9959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213D1A-BE42-4F73-BCF2-256422030E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18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320EA8-B779-47DC-B7E9-93402E300D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362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5ABD49-8CFA-482E-A348-289B01A974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157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B716FA-C506-4936-88C0-27BF77BC9A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4996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EDD933-84A8-4A91-9A61-C60A57D84D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153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837CD5-4D22-4F7B-B805-5F81FB74D2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6403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0250D0-2DF1-4496-AF6E-98C15480C3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63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E3BA7F-655D-4884-8C5F-AA2C9032B4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5332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DD46C3-EA63-40B8-A186-AF0FEB30F8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760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AA1605-2DEE-4854-9A9A-BFF03BF7F1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677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7514CC-DD5B-4759-90E5-EE8475C5E5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79547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2DDBCB-081F-4919-AABB-AA14B58CBC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8107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C36E05-82B2-4F3A-9088-342F73F559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6907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4FA519-FD87-4A24-AA71-D9D6969F82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398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444F0F-B36D-45BF-BF22-BD599359D4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008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016507-3E10-4056-834D-96C24BE323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767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160396-20AE-4E46-96FF-0BA8641E9A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2901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E71C3C-6CAA-4547-8EBE-8BB545C19B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685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F18544-35FA-429D-B3EF-30B0789B21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8110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C7398C-8704-43A0-9AD5-B6B136B318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0880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552796-BC82-44A2-85FA-349D341458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2527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E52E80-C22C-44EA-AB7E-CF1DB665B7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641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438B16-7AC9-40EE-8067-16E557B993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702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B1FF36-F045-4732-8A3F-8FD966BD97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6818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FB0EFF-017A-49F9-B331-C7E6D7E1E2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826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2C2AB4-D233-4EE6-BB6E-97242879AB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2621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BC8D39-C00B-409B-A195-253F8C3313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063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5408F7-3924-472B-98ED-9E1ED77939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43103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87EEF5-AA24-47B0-AEAF-3026B84B42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15378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91CDF6-F196-4905-8934-C5130D0F8F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4656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79EB6D-C1B3-4E03-AA02-F847A26F1B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6508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B33C93-F9F3-4B44-A13E-9A8366557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8666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CADD44-4F2B-440F-B855-CF88326947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006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276FA1-8651-4D39-AEE6-FE2E0B2A7E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89639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FF1A69-8312-41A0-8B16-1D219332F2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2531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C82AA7-3941-4007-8689-95E0E6FF5A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66863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F1DF6F-DA05-4339-A8F9-CF48094D96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6686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728939-05ED-46E4-AF0C-D87067C3AE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053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0C4EFB-CDFB-4C15-A45B-7AB32ADB14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058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FE11EF-7192-451D-B789-DAD6333F16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76160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FE9FB7-306D-4096-ABCB-3AE9A0563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5694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50A152-9942-4F4D-A478-EE68A814C5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7906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159605-1D4E-471C-A808-9A1B7961DD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65039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FBD087-8A5C-45C2-95DD-83AD4E49E3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36960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41CAD7-F048-4810-B921-B83F932BE4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0005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402783-1627-4574-BFE2-36BDD840A8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98292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27E027-89F5-4DCE-8998-396B26A7B0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87079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AF7D4C-D005-47A9-8469-6604FA4371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42552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57EE8A-5999-490E-A49E-6AA66F6077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710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33420E-0555-4DB1-8CE5-67F435085E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5824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AA63E3-7B78-4CDB-84D0-1FB8922D3A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6618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66EB3D-6E2B-4FF9-9ACE-BA455091FC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16183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B88DF5-4537-4B4D-A2D8-6B72D38E76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56899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B4DFB1-A118-4128-930B-C8FCBBD7EF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396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E669F9-B150-4460-A70F-C814AE640C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5796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DDFB36-1333-4F05-B6CA-0383BFD67D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5368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21A43A-6FA8-4113-B456-0AFDA5D32C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18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D0E6A7-4284-4C5D-88C9-D81B2BA539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345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EAB20C-BFF1-47D0-ACCB-D1B4E86FB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225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9D93D1-231A-4DFF-82C1-BF372D3433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276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D2D2D2"/>
              </a:gs>
              <a:gs pos="100000">
                <a:srgbClr val="D2D2D2">
                  <a:alpha val="999"/>
                </a:srgbClr>
              </a:gs>
            </a:gsLst>
            <a:lin ang="79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>
            <a:solidFill>
              <a:srgbClr val="BFBF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>
            <a:solidFill>
              <a:srgbClr val="C6C6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791075" y="6481763"/>
            <a:ext cx="213201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ru-RU" altLang="ru-RU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57200" y="6323013"/>
            <a:ext cx="42592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589838" y="6481763"/>
            <a:ext cx="50165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E3E225-656F-4F48-90CA-0FD8DC32E0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D2D2D2"/>
              </a:gs>
              <a:gs pos="100000">
                <a:srgbClr val="D2D2D2">
                  <a:alpha val="999"/>
                </a:srgbClr>
              </a:gs>
            </a:gsLst>
            <a:lin ang="79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>
            <a:solidFill>
              <a:srgbClr val="BFBF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>
            <a:solidFill>
              <a:srgbClr val="C6C6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rot="16200000">
            <a:off x="7553325" y="5256213"/>
            <a:ext cx="1893888" cy="1293812"/>
          </a:xfrm>
          <a:prstGeom prst="triangle">
            <a:avLst>
              <a:gd name="adj" fmla="val 51324"/>
            </a:avLst>
          </a:prstGeom>
          <a:gradFill rotWithShape="0">
            <a:gsLst>
              <a:gs pos="0">
                <a:srgbClr val="FF69A4"/>
              </a:gs>
              <a:gs pos="100000">
                <a:srgbClr val="B6004A"/>
              </a:gs>
            </a:gsLst>
            <a:lin ang="154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1371600" y="6011863"/>
            <a:ext cx="57896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endParaRPr lang="ru-RU" alt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371600" y="5648325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391525" y="5753100"/>
            <a:ext cx="5016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fld id="{20D9B99E-65E9-4725-8FAF-383FF9C4FD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D2D2D2"/>
              </a:gs>
              <a:gs pos="100000">
                <a:srgbClr val="D2D2D2">
                  <a:alpha val="999"/>
                </a:srgbClr>
              </a:gs>
            </a:gsLst>
            <a:lin ang="79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>
            <a:solidFill>
              <a:srgbClr val="BFBF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>
            <a:solidFill>
              <a:srgbClr val="C6C6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791075" y="6480175"/>
            <a:ext cx="213201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endParaRPr lang="ru-RU" alt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57200" y="6321425"/>
            <a:ext cx="42592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589838" y="6481763"/>
            <a:ext cx="50165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fld id="{EACF6F44-58CB-43F9-8C7D-CB3CE3BE9AC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 flipV="1">
            <a:off x="6350" y="6350"/>
            <a:ext cx="9131300" cy="6837363"/>
          </a:xfrm>
          <a:prstGeom prst="rtTriangle">
            <a:avLst/>
          </a:prstGeom>
          <a:gradFill rotWithShape="0">
            <a:gsLst>
              <a:gs pos="0">
                <a:srgbClr val="D2D2D2"/>
              </a:gs>
              <a:gs pos="100000">
                <a:srgbClr val="D2D2D2">
                  <a:alpha val="999"/>
                </a:srgbClr>
              </a:gs>
            </a:gsLst>
            <a:lin ang="79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 rot="5400000" flipV="1">
            <a:off x="7553325" y="309563"/>
            <a:ext cx="1893888" cy="1293812"/>
          </a:xfrm>
          <a:prstGeom prst="triangle">
            <a:avLst>
              <a:gd name="adj" fmla="val 51324"/>
            </a:avLst>
          </a:prstGeom>
          <a:gradFill rotWithShape="0">
            <a:gsLst>
              <a:gs pos="0">
                <a:srgbClr val="FF69A4"/>
              </a:gs>
              <a:gs pos="100000">
                <a:srgbClr val="B6004A"/>
              </a:gs>
            </a:gsLst>
            <a:lin ang="154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H="1" flipV="1">
            <a:off x="6467475" y="7938"/>
            <a:ext cx="2676525" cy="1903412"/>
          </a:xfrm>
          <a:prstGeom prst="line">
            <a:avLst/>
          </a:prstGeom>
          <a:noFill/>
          <a:ln w="6120">
            <a:solidFill>
              <a:srgbClr val="C6C6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0" y="4763"/>
            <a:ext cx="9137650" cy="6848475"/>
          </a:xfrm>
          <a:prstGeom prst="line">
            <a:avLst/>
          </a:prstGeom>
          <a:noFill/>
          <a:ln w="5040">
            <a:solidFill>
              <a:srgbClr val="BFBF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956425" y="6477000"/>
            <a:ext cx="21320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endParaRPr lang="ru-RU" altLang="ru-RU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19375" y="6321425"/>
            <a:ext cx="42608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450263" y="809625"/>
            <a:ext cx="5016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fld id="{5210B2FC-86BE-41FA-8F1E-FC6251DB8C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D2D2D2"/>
              </a:gs>
              <a:gs pos="100000">
                <a:srgbClr val="D2D2D2">
                  <a:alpha val="999"/>
                </a:srgbClr>
              </a:gs>
            </a:gsLst>
            <a:lin ang="79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>
            <a:solidFill>
              <a:srgbClr val="BFBF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>
            <a:solidFill>
              <a:srgbClr val="C6C6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791075" y="6481763"/>
            <a:ext cx="213201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endParaRPr lang="ru-RU" altLang="ru-R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6323013"/>
            <a:ext cx="42592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589838" y="6481763"/>
            <a:ext cx="50165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fld id="{9301C302-00A3-43DB-BA12-BB8A33615B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791075" y="6481763"/>
            <a:ext cx="212883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endParaRPr lang="ru-RU" alt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6323013"/>
            <a:ext cx="42608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89838" y="6483350"/>
            <a:ext cx="5016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fld id="{59BB274E-DCA9-44CC-8239-2C76D65C072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78563" y="6556375"/>
            <a:ext cx="2132012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9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endParaRPr lang="ru-RU" altLang="ru-RU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35063" y="6397625"/>
            <a:ext cx="5143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556375"/>
            <a:ext cx="5016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fld id="{B7EF0144-D7A9-4B80-903B-29FCBEF05BB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08700" y="6556375"/>
            <a:ext cx="210026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9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endParaRPr lang="ru-RU" altLang="ru-RU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69988" y="6399213"/>
            <a:ext cx="49482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216900" y="6556375"/>
            <a:ext cx="3651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fld id="{BA634CB5-F923-4E97-8CD1-44DD6BDA23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-14401"/>
            <a:ext cx="7968885" cy="5976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6146929"/>
            <a:ext cx="681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Козлова Ирина 10 класс МБОУ СОШ №12 с. Майкопское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8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4624"/>
            <a:ext cx="4661615" cy="65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0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23080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5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Картинки по запросу антикоррупци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антикоррупция картинки"/>
          <p:cNvSpPr>
            <a:spLocks noChangeAspect="1" noChangeArrowheads="1"/>
          </p:cNvSpPr>
          <p:nvPr/>
        </p:nvSpPr>
        <p:spPr bwMode="auto">
          <a:xfrm>
            <a:off x="7020272" y="10792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755680"/>
            <a:ext cx="6840760" cy="28503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672" y="76863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 склонении Вас к даче взятки или проявлении злоупотреблений служебными полномочиями, просьба сообщать по телефонам доверия: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администрация Краснодарского края (861)262-05-55;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прокуратура Краснодарского края (861)262-98-02;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ГУ МВД России по Краснодарскому краю (861)224-58-48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203" y="1724355"/>
            <a:ext cx="88904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Телефон «Горячей линии» По вопросам коррупции </a:t>
            </a: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 smtClean="0">
                <a:solidFill>
                  <a:srgbClr val="0070C0"/>
                </a:solidFill>
              </a:rPr>
              <a:t>управлении образования администрации </a:t>
            </a: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муниципального </a:t>
            </a:r>
            <a:r>
              <a:rPr lang="ru-RU" dirty="0" smtClean="0">
                <a:solidFill>
                  <a:srgbClr val="0070C0"/>
                </a:solidFill>
              </a:rPr>
              <a:t>образования Гулькевичский район </a:t>
            </a: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т</a:t>
            </a:r>
            <a:r>
              <a:rPr lang="ru-RU" dirty="0" smtClean="0">
                <a:solidFill>
                  <a:srgbClr val="0070C0"/>
                </a:solidFill>
              </a:rPr>
              <a:t>. 8 (861-60)  3-27-78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Приемная с обращением о фактах коррупции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8 (861-60) 5-18-86 — Приемная администрации муниципального образования </a:t>
            </a:r>
            <a:r>
              <a:rPr lang="ru-RU" dirty="0" err="1" smtClean="0">
                <a:solidFill>
                  <a:srgbClr val="0070C0"/>
                </a:solidFill>
              </a:rPr>
              <a:t>Гулькевичский</a:t>
            </a:r>
            <a:r>
              <a:rPr lang="ru-RU" dirty="0" smtClean="0">
                <a:solidFill>
                  <a:srgbClr val="0070C0"/>
                </a:solidFill>
              </a:rPr>
              <a:t> район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07504" y="3645024"/>
            <a:ext cx="89644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ru-RU" altLang="ru-RU" sz="3000" b="1" dirty="0" err="1">
                <a:solidFill>
                  <a:srgbClr val="FF0000"/>
                </a:solidFill>
              </a:rPr>
              <a:t>Корру́пция</a:t>
            </a:r>
            <a:r>
              <a:rPr lang="ru-RU" altLang="ru-RU" sz="3000" dirty="0"/>
              <a:t>   — </a:t>
            </a:r>
            <a:r>
              <a:rPr lang="ru-RU" altLang="ru-RU" sz="3000" b="1" dirty="0">
                <a:solidFill>
                  <a:srgbClr val="0070C0"/>
                </a:solidFill>
              </a:rPr>
              <a:t>термин, обозначающий обычно использование должностным лицом своих властных полномочий и доверенных ему прав в целях личной выгоды</a:t>
            </a:r>
            <a:r>
              <a:rPr lang="ru-RU" altLang="ru-RU" sz="3000" b="1" dirty="0" smtClean="0">
                <a:solidFill>
                  <a:srgbClr val="0070C0"/>
                </a:solidFill>
              </a:rPr>
              <a:t>, противоречащее</a:t>
            </a:r>
            <a:r>
              <a:rPr lang="ru-RU" altLang="ru-RU" sz="3000" b="1" dirty="0">
                <a:solidFill>
                  <a:srgbClr val="0070C0"/>
                </a:solidFill>
              </a:rPr>
              <a:t> </a:t>
            </a:r>
          </a:p>
          <a:p>
            <a:pPr algn="ctr">
              <a:spcBef>
                <a:spcPts val="750"/>
              </a:spcBef>
            </a:pPr>
            <a:r>
              <a:rPr lang="ru-RU" altLang="ru-RU" sz="3000" b="1" dirty="0">
                <a:solidFill>
                  <a:srgbClr val="0070C0"/>
                </a:solidFill>
              </a:rPr>
              <a:t>законодательству и моральным установкам</a:t>
            </a:r>
            <a:r>
              <a:rPr lang="ru-RU" altLang="ru-RU" sz="30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0858"/>
            <a:ext cx="7344816" cy="35379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637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Виды коррупции</a:t>
            </a:r>
          </a:p>
          <a:p>
            <a:r>
              <a:rPr lang="ru-RU" altLang="ru-RU" sz="2400" b="1" dirty="0">
                <a:solidFill>
                  <a:srgbClr val="FF0000"/>
                </a:solidFill>
              </a:rPr>
              <a:t>Бытовая коррупция</a:t>
            </a:r>
            <a:r>
              <a:rPr lang="ru-RU" altLang="ru-RU" sz="2400" dirty="0">
                <a:solidFill>
                  <a:srgbClr val="0070C0"/>
                </a:solidFill>
              </a:rPr>
              <a:t> порождается взаимодействием рядовых граждан и чиновников. В неё входят различные подарки от граждан и услуги должностному лицу и членам его семьи. К этой категории также относится кумовство (непотизм).</a:t>
            </a:r>
          </a:p>
          <a:p>
            <a:r>
              <a:rPr lang="ru-RU" altLang="ru-RU" sz="2400" b="1" dirty="0">
                <a:solidFill>
                  <a:srgbClr val="FF0000"/>
                </a:solidFill>
              </a:rPr>
              <a:t>Деловая коррупция</a:t>
            </a:r>
            <a:r>
              <a:rPr lang="ru-RU" altLang="ru-RU" sz="2400" dirty="0">
                <a:solidFill>
                  <a:srgbClr val="0070C0"/>
                </a:solidFill>
              </a:rPr>
              <a:t> возникает при взаимодействии власти и бизнеса. Например, в случае хозяйственного спора, стороны могут стремиться заручиться поддержкой судьи с целью вынесения решения в свою пользу.</a:t>
            </a:r>
          </a:p>
          <a:p>
            <a:r>
              <a:rPr lang="ru-RU" altLang="ru-RU" sz="2400" b="1" dirty="0">
                <a:solidFill>
                  <a:srgbClr val="FF0000"/>
                </a:solidFill>
              </a:rPr>
              <a:t>Коррупция верховной власти</a:t>
            </a:r>
            <a:r>
              <a:rPr lang="ru-RU" altLang="ru-RU" sz="2400" dirty="0">
                <a:solidFill>
                  <a:srgbClr val="0070C0"/>
                </a:solidFill>
              </a:rPr>
              <a:t> относится к политическому руководству и верховным судам в демократических системах. Она касается стоящих у власти групп, недобросовестное поведение которых состоит в осуществлении политики в своих интересах и в ущерб интересам избирателей.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79512" y="260648"/>
            <a:ext cx="8640960" cy="526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/>
            <a:r>
              <a:rPr lang="ru-RU" altLang="ru-RU" sz="2400" b="1" dirty="0">
                <a:solidFill>
                  <a:srgbClr val="0070C0"/>
                </a:solidFill>
              </a:rPr>
              <a:t>Исторические корни коррупции, вероятно, восходят к обычаю делать подарки, чтобы добиться расположения. Дорогой подарок выделял человека среди других просителей и способствовал тому, чтобы его просьба была выполнена. Поэтому в первобытных обществах плата жрецу или вождю была нормой. По мере усложнения государственного аппарата и усиления власти центрального правительства, появились профессиональные чиновники, которые, по замыслу правителей, должны были довольствоваться только фиксированным жалованием. На практике чиновники стремились воспользоваться своим положением для тайного увеличения своих доходов.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ics.v6.top.rbk.ru/v6_top_pics/resized/800xH/media/img/0/47/7543567767234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9002"/>
            <a:ext cx="8280920" cy="57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19670"/>
            <a:ext cx="41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Мнение населения о коррупции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3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9144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ru-RU" altLang="ru-RU" sz="4000" dirty="0">
                <a:solidFill>
                  <a:srgbClr val="FF0000"/>
                </a:solidFill>
              </a:rPr>
              <a:t>Статья 291-дача взятки.</a:t>
            </a:r>
          </a:p>
          <a:p>
            <a:r>
              <a:rPr lang="ru-RU" altLang="ru-RU" sz="4000" dirty="0">
                <a:solidFill>
                  <a:srgbClr val="FF0000"/>
                </a:solidFill>
              </a:rPr>
              <a:t>Наказывается штрафом до 30 кратному размеру взятки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Виды взяток и наказание за ни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0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1prime.ru/images/77681/12/776811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" y="372361"/>
            <a:ext cx="9048749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5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07504" y="257776"/>
            <a:ext cx="8784976" cy="501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ru-RU" altLang="ru-RU" sz="3200" dirty="0">
                <a:solidFill>
                  <a:srgbClr val="FF0000"/>
                </a:solidFill>
              </a:rPr>
              <a:t>В начале 1999 года заместитель генерального прокурора России Ю. Я. Чайка заявил, что Россия входит в десятку наиболее коррумпированных стран мира и что коррупция является одной из самых деструктивных сил в российском государстве. В 1999 году академик РАН Д. С. Львов и доктор экономических наук Ю. В. Овсиенко оценивали коррупцию в России как «тотальную».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Lucida Sans Unicode"/>
        <a:cs typeface="Lucida Sans Unicode"/>
      </a:majorFont>
      <a:minorFont>
        <a:latin typeface="Century Gothic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Lucida Sans Unicode"/>
        <a:cs typeface="Lucida Sans Unicode"/>
      </a:majorFont>
      <a:minorFont>
        <a:latin typeface="Century Gothic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Lucida Sans Unicode"/>
        <a:cs typeface="Lucida Sans Unicode"/>
      </a:majorFont>
      <a:minorFont>
        <a:latin typeface="Century Gothic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Lucida Sans Unicode"/>
        <a:cs typeface="Lucida Sans Unicode"/>
      </a:majorFont>
      <a:minorFont>
        <a:latin typeface="Century Gothic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Lucida Sans Unicode"/>
        <a:cs typeface="Lucida Sans Unicode"/>
      </a:majorFont>
      <a:minorFont>
        <a:latin typeface="Century Gothic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Lucida Sans Unicode"/>
        <a:cs typeface="Lucida Sans Unicode"/>
      </a:majorFont>
      <a:minorFont>
        <a:latin typeface="Century Gothic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Lucida Sans Unicode"/>
        <a:cs typeface="Lucida Sans Unicode"/>
      </a:majorFont>
      <a:minorFont>
        <a:latin typeface="Century Gothic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Lucida Sans Unicode"/>
        <a:cs typeface="Lucida Sans Unicode"/>
      </a:majorFont>
      <a:minorFont>
        <a:latin typeface="Century Gothic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anose="020B0502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154</Words>
  <Application>Microsoft Office PowerPoint</Application>
  <PresentationFormat>Экран (4:3)</PresentationFormat>
  <Paragraphs>23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антикоррупция</dc:title>
  <dc:creator>учитель</dc:creator>
  <cp:lastModifiedBy>СОШ</cp:lastModifiedBy>
  <cp:revision>20</cp:revision>
  <cp:lastPrinted>1601-01-01T00:00:00Z</cp:lastPrinted>
  <dcterms:created xsi:type="dcterms:W3CDTF">2011-11-29T08:09:12Z</dcterms:created>
  <dcterms:modified xsi:type="dcterms:W3CDTF">2015-09-24T10:06:54Z</dcterms:modified>
</cp:coreProperties>
</file>