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7"/>
  </p:notesMasterIdLst>
  <p:sldIdLst>
    <p:sldId id="256" r:id="rId3"/>
    <p:sldId id="426" r:id="rId4"/>
    <p:sldId id="427" r:id="rId5"/>
    <p:sldId id="428" r:id="rId6"/>
    <p:sldId id="430" r:id="rId7"/>
    <p:sldId id="429" r:id="rId8"/>
    <p:sldId id="431" r:id="rId9"/>
    <p:sldId id="435" r:id="rId10"/>
    <p:sldId id="432" r:id="rId11"/>
    <p:sldId id="433" r:id="rId12"/>
    <p:sldId id="434" r:id="rId13"/>
    <p:sldId id="454" r:id="rId14"/>
    <p:sldId id="440" r:id="rId15"/>
    <p:sldId id="442" r:id="rId16"/>
    <p:sldId id="437" r:id="rId17"/>
    <p:sldId id="413" r:id="rId18"/>
    <p:sldId id="414" r:id="rId19"/>
    <p:sldId id="415" r:id="rId20"/>
    <p:sldId id="416" r:id="rId21"/>
    <p:sldId id="456" r:id="rId22"/>
    <p:sldId id="457" r:id="rId23"/>
    <p:sldId id="451" r:id="rId24"/>
    <p:sldId id="458" r:id="rId25"/>
    <p:sldId id="45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FF"/>
    <a:srgbClr val="C2E49C"/>
    <a:srgbClr val="372303"/>
    <a:srgbClr val="293F2A"/>
    <a:srgbClr val="004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4" autoAdjust="0"/>
    <p:restoredTop sz="94638" autoAdjust="0"/>
  </p:normalViewPr>
  <p:slideViewPr>
    <p:cSldViewPr>
      <p:cViewPr>
        <p:scale>
          <a:sx n="73" d="100"/>
          <a:sy n="73" d="100"/>
        </p:scale>
        <p:origin x="-1488" y="-402"/>
      </p:cViewPr>
      <p:guideLst>
        <p:guide orient="horz" pos="2160"/>
        <p:guide pos="2880"/>
      </p:guideLst>
    </p:cSldViewPr>
  </p:slideViewPr>
  <p:outlineViewPr>
    <p:cViewPr>
      <p:scale>
        <a:sx n="33" d="100"/>
        <a:sy n="33" d="100"/>
      </p:scale>
      <p:origin x="0" y="59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BD82489-21D9-4B60-83F8-2FF6CE904B93}" type="slidenum">
              <a:rPr lang="en-US"/>
              <a:pPr>
                <a:defRPr/>
              </a:pPr>
              <a:t>‹#›</a:t>
            </a:fld>
            <a:endParaRPr lang="en-US"/>
          </a:p>
        </p:txBody>
      </p:sp>
    </p:spTree>
    <p:extLst>
      <p:ext uri="{BB962C8B-B14F-4D97-AF65-F5344CB8AC3E}">
        <p14:creationId xmlns:p14="http://schemas.microsoft.com/office/powerpoint/2010/main" val="324920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a:ln/>
        </p:spPr>
      </p:sp>
      <p:sp>
        <p:nvSpPr>
          <p:cNvPr id="32770" name="Заметки 2"/>
          <p:cNvSpPr>
            <a:spLocks noGrp="1"/>
          </p:cNvSpPr>
          <p:nvPr>
            <p:ph type="body" idx="1"/>
          </p:nvPr>
        </p:nvSpPr>
        <p:spPr>
          <a:noFill/>
          <a:ln/>
        </p:spPr>
        <p:txBody>
          <a:bodyPr/>
          <a:lstStyle/>
          <a:p>
            <a:pPr eaLnBrk="1" hangingPunct="1"/>
            <a:endParaRPr lang="ru-RU" dirty="0" smtClean="0"/>
          </a:p>
        </p:txBody>
      </p:sp>
      <p:sp>
        <p:nvSpPr>
          <p:cNvPr id="32771" name="Номер слайда 3"/>
          <p:cNvSpPr>
            <a:spLocks noGrp="1"/>
          </p:cNvSpPr>
          <p:nvPr>
            <p:ph type="sldNum" sz="quarter" idx="5"/>
          </p:nvPr>
        </p:nvSpPr>
        <p:spPr>
          <a:noFill/>
        </p:spPr>
        <p:txBody>
          <a:bodyPr/>
          <a:lstStyle/>
          <a:p>
            <a:fld id="{FE427DE5-C60E-4E80-A848-878F5F930769}" type="slidenum">
              <a:rPr lang="en-US" smtClean="0"/>
              <a:pPr/>
              <a:t>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BD82489-21D9-4B60-83F8-2FF6CE904B93}"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ru-RU" smtClean="0"/>
              <a:t>Образец заголовка</a:t>
            </a:r>
            <a:endParaRPr lang="en-US"/>
          </a:p>
        </p:txBody>
      </p:sp>
      <p:sp>
        <p:nvSpPr>
          <p:cNvPr id="4096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C8FE9-3B55-4D0A-BA35-6C37DF7A25C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057418-2DE4-4596-860B-C89A2DD6540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2B08CF-ADC8-4876-BF68-E6EFB915CD2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ru-RU"/>
          </a:p>
        </p:txBody>
      </p:sp>
      <p:sp>
        <p:nvSpPr>
          <p:cNvPr id="48131"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48132"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B9FD153-4256-46D1-BF98-E7533241659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75EFD77-A4E9-4F9F-B6BC-6F229E984135}"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671289B-599B-4DF0-A539-A498FD759E47}"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FAC7652-C379-40E5-997C-8B528A03377F}"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2B358DD-4539-4E1A-B480-BEC93F104D03}"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1CAE8FC-033A-4D1F-A1C8-17325F9B3A55}"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614D1EB-D4FC-4B28-B0F8-21E357D8A90C}"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5CD19D8-A840-4ACC-A74E-9E61CBDC02D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F223B2-99DF-4A88-8D8A-30C1D9B81944}"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1FF62C8-5867-426B-9617-BD515F1FEB0D}"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DDDA9B1-4476-4103-A3F5-609214102C41}"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4638"/>
            <a:ext cx="2055813"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4638"/>
            <a:ext cx="6018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2B55EA2-4DA0-4BB1-A323-D9EA36C2189A}"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A2CFA5-711B-41F9-BD83-825D899950E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3C00E5-8B2E-4AFE-BA4F-FF52E4B9B0E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393B00-911F-4C40-8B50-BFD2CF149E3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1E3A07-6CDC-4776-9939-5EF858FE83DF}"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C33787-F697-4DAD-8517-5CEEC9D5A5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D2F3A-32C4-4660-974C-70BCE80E513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A0BF0B-0471-4A78-B1FA-213AFF0219EF}"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2E49C"/>
            </a:gs>
            <a:gs pos="30000">
              <a:srgbClr val="CCFFCC">
                <a:alpha val="90000"/>
              </a:srgbClr>
            </a:gs>
            <a:gs pos="100000">
              <a:schemeClr val="accent1">
                <a:tint val="23500"/>
                <a:satMod val="160000"/>
              </a:schemeClr>
            </a:gs>
          </a:gsLst>
          <a:lin ang="60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D796226-48B6-4CD3-B2E3-864B73CB15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cs typeface="Arial" charset="0"/>
        </a:defRPr>
      </a:lvl2pPr>
      <a:lvl3pPr algn="l" rtl="0" fontAlgn="base">
        <a:spcBef>
          <a:spcPct val="0"/>
        </a:spcBef>
        <a:spcAft>
          <a:spcPct val="0"/>
        </a:spcAft>
        <a:buClr>
          <a:schemeClr val="tx1"/>
        </a:buClr>
        <a:defRPr sz="3200">
          <a:solidFill>
            <a:schemeClr val="tx1"/>
          </a:solidFill>
          <a:latin typeface="Arial" charset="0"/>
          <a:cs typeface="Arial" charset="0"/>
        </a:defRPr>
      </a:lvl3pPr>
      <a:lvl4pPr algn="l" rtl="0" fontAlgn="base">
        <a:spcBef>
          <a:spcPct val="0"/>
        </a:spcBef>
        <a:spcAft>
          <a:spcPct val="0"/>
        </a:spcAft>
        <a:buClr>
          <a:schemeClr val="tx1"/>
        </a:buClr>
        <a:defRPr sz="3200">
          <a:solidFill>
            <a:schemeClr val="tx1"/>
          </a:solidFill>
          <a:latin typeface="Arial" charset="0"/>
          <a:cs typeface="Arial" charset="0"/>
        </a:defRPr>
      </a:lvl4pPr>
      <a:lvl5pPr algn="l" rtl="0" fontAlgn="base">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cs typeface="+mn-cs"/>
        </a:defRPr>
      </a:lvl2pPr>
      <a:lvl3pPr marL="1143000" indent="-228600" algn="l" rtl="0" fontAlgn="base">
        <a:spcBef>
          <a:spcPct val="20000"/>
        </a:spcBef>
        <a:spcAft>
          <a:spcPct val="0"/>
        </a:spcAft>
        <a:buClr>
          <a:schemeClr val="tx1"/>
        </a:buClr>
        <a:buChar char="•"/>
        <a:defRPr sz="2400">
          <a:solidFill>
            <a:schemeClr val="tx1"/>
          </a:solidFill>
          <a:latin typeface="+mn-lt"/>
          <a:cs typeface="+mn-cs"/>
        </a:defRPr>
      </a:lvl3pPr>
      <a:lvl4pPr marL="1600200" indent="-228600" algn="l" rtl="0" fontAlgn="base">
        <a:spcBef>
          <a:spcPct val="20000"/>
        </a:spcBef>
        <a:spcAft>
          <a:spcPct val="0"/>
        </a:spcAft>
        <a:buClr>
          <a:schemeClr val="tx1"/>
        </a:buClr>
        <a:buChar char="•"/>
        <a:defRPr sz="2400">
          <a:solidFill>
            <a:schemeClr val="tx1"/>
          </a:solidFill>
          <a:latin typeface="+mn-lt"/>
          <a:cs typeface="+mn-cs"/>
        </a:defRPr>
      </a:lvl4pPr>
      <a:lvl5pPr marL="2057400" indent="-228600" algn="l" rtl="0" fontAlgn="base">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2E49C"/>
            </a:gs>
            <a:gs pos="30000">
              <a:srgbClr val="CCFFCC">
                <a:alpha val="90000"/>
              </a:srgbClr>
            </a:gs>
            <a:gs pos="100000">
              <a:schemeClr val="accent1">
                <a:tint val="23500"/>
                <a:satMod val="160000"/>
              </a:schemeClr>
            </a:gs>
          </a:gsLst>
          <a:lin ang="6000000" scaled="0"/>
          <a:tileRect/>
        </a:gra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ru-RU"/>
          </a:p>
        </p:txBody>
      </p:sp>
      <p:sp>
        <p:nvSpPr>
          <p:cNvPr id="133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7AD488-5056-4B0B-B772-93F47F82B2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9.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9.xml"/><Relationship Id="rId5" Type="http://schemas.openxmlformats.org/officeDocument/2006/relationships/image" Target="../media/image58.jpe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27026" y="1561927"/>
            <a:ext cx="5776192" cy="1167771"/>
          </a:xfrm>
        </p:spPr>
        <p:txBody>
          <a:bodyPr/>
          <a:lstStyle/>
          <a:p>
            <a:pPr algn="ctr" fontAlgn="auto">
              <a:spcBef>
                <a:spcPts val="0"/>
              </a:spcBef>
              <a:spcAft>
                <a:spcPts val="0"/>
              </a:spcAft>
              <a:defRPr/>
            </a:pPr>
            <a:r>
              <a:rPr lang="ru-RU" sz="1800" b="1" cap="all" dirty="0" smtClean="0">
                <a:ln/>
                <a:solidFill>
                  <a:schemeClr val="accent4">
                    <a:lumMod val="95000"/>
                    <a:lumOff val="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Краевой конкурс «ЛУЧШИЙ кабинет </a:t>
            </a:r>
            <a:r>
              <a:rPr lang="ru-RU" sz="1800" b="1" cap="all" dirty="0" err="1" smtClean="0">
                <a:ln/>
                <a:solidFill>
                  <a:schemeClr val="accent4">
                    <a:lumMod val="95000"/>
                    <a:lumOff val="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кубановедения</a:t>
            </a:r>
            <a:r>
              <a:rPr lang="ru-RU" sz="1800" b="1" cap="all" dirty="0" smtClean="0">
                <a:ln/>
                <a:solidFill>
                  <a:schemeClr val="accent4">
                    <a:lumMod val="95000"/>
                    <a:lumOff val="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2015-2016 </a:t>
            </a:r>
            <a:r>
              <a:rPr lang="ru-RU" sz="2400" b="1" cap="all" dirty="0" smtClean="0">
                <a:ln/>
                <a:solidFill>
                  <a:schemeClr val="accent4">
                    <a:lumMod val="95000"/>
                    <a:lumOff val="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r>
            <a:br>
              <a:rPr lang="ru-RU" sz="2400" b="1" cap="all" dirty="0" smtClean="0">
                <a:ln/>
                <a:solidFill>
                  <a:schemeClr val="accent4">
                    <a:lumMod val="95000"/>
                    <a:lumOff val="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ru-RU" sz="1600" b="1" cap="all" dirty="0" smtClean="0">
                <a:ln/>
                <a:solidFill>
                  <a:schemeClr val="accent4">
                    <a:lumMod val="95000"/>
                    <a:lumOff val="5000"/>
                  </a:schemeClr>
                </a:solidFill>
                <a:effectLst>
                  <a:reflection blurRad="10000" stA="55000" endPos="48000" dist="500" dir="5400000" sy="-100000" algn="bl" rotWithShape="0"/>
                </a:effectLst>
                <a:latin typeface="Times New Roman" pitchFamily="18" charset="0"/>
                <a:cs typeface="Times New Roman" pitchFamily="18" charset="0"/>
              </a:rPr>
              <a:t>номинация «Лучший кабинет </a:t>
            </a:r>
            <a:r>
              <a:rPr lang="ru-RU" sz="1600" b="1" cap="all" dirty="0" err="1" smtClean="0">
                <a:ln/>
                <a:solidFill>
                  <a:schemeClr val="accent4">
                    <a:lumMod val="95000"/>
                    <a:lumOff val="5000"/>
                  </a:schemeClr>
                </a:solidFill>
                <a:effectLst>
                  <a:reflection blurRad="10000" stA="55000" endPos="48000" dist="500" dir="5400000" sy="-100000" algn="bl" rotWithShape="0"/>
                </a:effectLst>
                <a:latin typeface="Times New Roman" pitchFamily="18" charset="0"/>
                <a:cs typeface="Times New Roman" pitchFamily="18" charset="0"/>
              </a:rPr>
              <a:t>кубановедения</a:t>
            </a:r>
            <a:r>
              <a:rPr lang="ru-RU" sz="1600" b="1" cap="all" dirty="0" smtClean="0">
                <a:ln/>
                <a:solidFill>
                  <a:schemeClr val="accent4">
                    <a:lumMod val="95000"/>
                    <a:lumOff val="5000"/>
                  </a:schemeClr>
                </a:solidFill>
                <a:effectLst>
                  <a:reflection blurRad="10000" stA="55000" endPos="48000" dist="500" dir="5400000" sy="-100000" algn="bl" rotWithShape="0"/>
                </a:effectLst>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26626" name="Rectangle 2"/>
          <p:cNvSpPr>
            <a:spLocks noChangeArrowheads="1"/>
          </p:cNvSpPr>
          <p:nvPr/>
        </p:nvSpPr>
        <p:spPr bwMode="auto">
          <a:xfrm>
            <a:off x="0" y="260350"/>
            <a:ext cx="9144000" cy="457200"/>
          </a:xfrm>
          <a:prstGeom prst="rect">
            <a:avLst/>
          </a:prstGeom>
          <a:noFill/>
          <a:ln w="9525">
            <a:noFill/>
            <a:miter lim="800000"/>
            <a:headEnd/>
            <a:tailEnd/>
          </a:ln>
        </p:spPr>
        <p:txBody>
          <a:bodyPr wrap="none" anchor="ctr">
            <a:spAutoFit/>
          </a:bodyPr>
          <a:lstStyle/>
          <a:p>
            <a:endParaRPr lang="ru-RU"/>
          </a:p>
        </p:txBody>
      </p:sp>
      <p:sp>
        <p:nvSpPr>
          <p:cNvPr id="26627" name="Rectangle 3"/>
          <p:cNvSpPr>
            <a:spLocks noChangeArrowheads="1"/>
          </p:cNvSpPr>
          <p:nvPr/>
        </p:nvSpPr>
        <p:spPr bwMode="auto">
          <a:xfrm>
            <a:off x="1476375" y="488950"/>
            <a:ext cx="5472113" cy="954088"/>
          </a:xfrm>
          <a:prstGeom prst="rect">
            <a:avLst/>
          </a:prstGeom>
          <a:noFill/>
          <a:ln w="9525">
            <a:noFill/>
            <a:miter lim="800000"/>
            <a:headEnd/>
            <a:tailEnd/>
          </a:ln>
        </p:spPr>
        <p:txBody>
          <a:bodyPr anchor="ctr">
            <a:spAutoFit/>
          </a:bodyPr>
          <a:lstStyle/>
          <a:p>
            <a:pPr algn="ctr"/>
            <a:r>
              <a:rPr lang="ru-RU" sz="1400">
                <a:latin typeface="Century Schoolbook" pitchFamily="18" charset="0"/>
                <a:cs typeface="Times New Roman" pitchFamily="18" charset="0"/>
              </a:rPr>
              <a:t>Муниципальное бюджетное  общеобразовательное учреждение</a:t>
            </a:r>
            <a:endParaRPr lang="ru-RU" sz="1400"/>
          </a:p>
          <a:p>
            <a:pPr algn="ctr" eaLnBrk="0" hangingPunct="0"/>
            <a:r>
              <a:rPr lang="ru-RU" sz="1400">
                <a:latin typeface="Century Schoolbook" pitchFamily="18" charset="0"/>
                <a:cs typeface="Times New Roman" pitchFamily="18" charset="0"/>
              </a:rPr>
              <a:t>средняя общеобразовательная школа № 12 села Майкопского</a:t>
            </a:r>
            <a:endParaRPr lang="ru-RU" sz="1400"/>
          </a:p>
          <a:p>
            <a:pPr algn="ctr" eaLnBrk="0" hangingPunct="0"/>
            <a:r>
              <a:rPr lang="ru-RU" sz="1400">
                <a:latin typeface="Century Schoolbook" pitchFamily="18" charset="0"/>
                <a:cs typeface="Times New Roman" pitchFamily="18" charset="0"/>
              </a:rPr>
              <a:t>муниципального образования Гулькевичский  район </a:t>
            </a:r>
          </a:p>
          <a:p>
            <a:pPr algn="ctr" eaLnBrk="0" hangingPunct="0"/>
            <a:r>
              <a:rPr lang="ru-RU" sz="1400">
                <a:latin typeface="Century Schoolbook" pitchFamily="18" charset="0"/>
                <a:cs typeface="Times New Roman" pitchFamily="18" charset="0"/>
              </a:rPr>
              <a:t>Краснодарского края</a:t>
            </a:r>
            <a:endParaRPr lang="ru-RU" sz="1400"/>
          </a:p>
        </p:txBody>
      </p:sp>
      <p:sp>
        <p:nvSpPr>
          <p:cNvPr id="26628" name="Прямоугольник 6"/>
          <p:cNvSpPr>
            <a:spLocks noChangeArrowheads="1"/>
          </p:cNvSpPr>
          <p:nvPr/>
        </p:nvSpPr>
        <p:spPr bwMode="auto">
          <a:xfrm flipV="1">
            <a:off x="5795963" y="4413250"/>
            <a:ext cx="1062037" cy="646113"/>
          </a:xfrm>
          <a:prstGeom prst="rect">
            <a:avLst/>
          </a:prstGeom>
          <a:noFill/>
          <a:ln w="9525">
            <a:noFill/>
            <a:miter lim="800000"/>
            <a:headEnd/>
            <a:tailEnd/>
          </a:ln>
        </p:spPr>
        <p:txBody>
          <a:bodyPr>
            <a:spAutoFit/>
          </a:bodyPr>
          <a:lstStyle/>
          <a:p>
            <a:r>
              <a:rPr lang="ru-RU" altLang="ru-RU"/>
              <a:t/>
            </a:r>
            <a:br>
              <a:rPr lang="ru-RU" altLang="ru-RU"/>
            </a:br>
            <a:r>
              <a:rPr lang="ru-RU" altLang="ru-RU"/>
              <a:t>                                                              </a:t>
            </a:r>
            <a:endParaRPr lang="ru-RU"/>
          </a:p>
        </p:txBody>
      </p:sp>
      <p:sp>
        <p:nvSpPr>
          <p:cNvPr id="26629" name="AutoShape 2" descr="http://school12gul.ru/images/templates/dd_highschool_43/images/slideshow/skol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26630" name="Picture 3"/>
          <p:cNvPicPr>
            <a:picLocks noChangeAspect="1" noChangeArrowheads="1"/>
          </p:cNvPicPr>
          <p:nvPr/>
        </p:nvPicPr>
        <p:blipFill>
          <a:blip r:embed="rId2" cstate="print"/>
          <a:srcRect/>
          <a:stretch>
            <a:fillRect/>
          </a:stretch>
        </p:blipFill>
        <p:spPr bwMode="auto">
          <a:xfrm>
            <a:off x="92075" y="4087813"/>
            <a:ext cx="5688013" cy="2736850"/>
          </a:xfrm>
          <a:prstGeom prst="rect">
            <a:avLst/>
          </a:prstGeom>
          <a:noFill/>
          <a:ln w="9525">
            <a:noFill/>
            <a:miter lim="800000"/>
            <a:headEnd/>
            <a:tailEnd/>
          </a:ln>
        </p:spPr>
      </p:pic>
      <p:sp>
        <p:nvSpPr>
          <p:cNvPr id="8" name="Прямоугольник 7"/>
          <p:cNvSpPr/>
          <p:nvPr/>
        </p:nvSpPr>
        <p:spPr>
          <a:xfrm rot="10452855" flipH="1">
            <a:off x="7608888" y="3187700"/>
            <a:ext cx="1211262" cy="369888"/>
          </a:xfrm>
          <a:prstGeom prst="rect">
            <a:avLst/>
          </a:prstGeom>
        </p:spPr>
        <p:txBody>
          <a:bodyPr>
            <a:spAutoFit/>
          </a:bodyPr>
          <a:lstStyle/>
          <a:p>
            <a:pPr>
              <a:defRPr/>
            </a:pPr>
            <a:endParaRPr lang="ru-RU" dirty="0">
              <a:solidFill>
                <a:schemeClr val="accent4">
                  <a:lumMod val="95000"/>
                  <a:lumOff val="5000"/>
                </a:schemeClr>
              </a:solidFill>
              <a:latin typeface="Century Schoolbook" pitchFamily="18" charset="0"/>
            </a:endParaRPr>
          </a:p>
        </p:txBody>
      </p:sp>
      <p:sp>
        <p:nvSpPr>
          <p:cNvPr id="26632" name="Прямоугольник 10"/>
          <p:cNvSpPr>
            <a:spLocks noChangeArrowheads="1"/>
          </p:cNvSpPr>
          <p:nvPr/>
        </p:nvSpPr>
        <p:spPr bwMode="auto">
          <a:xfrm>
            <a:off x="4500563" y="5829300"/>
            <a:ext cx="3167062" cy="369888"/>
          </a:xfrm>
          <a:prstGeom prst="rect">
            <a:avLst/>
          </a:prstGeom>
          <a:noFill/>
          <a:ln w="9525">
            <a:noFill/>
            <a:miter lim="800000"/>
            <a:headEnd/>
            <a:tailEnd/>
          </a:ln>
        </p:spPr>
        <p:txBody>
          <a:bodyPr>
            <a:spAutoFit/>
          </a:bodyPr>
          <a:lstStyle/>
          <a:p>
            <a:r>
              <a:rPr lang="ru-RU"/>
              <a:t>        </a:t>
            </a:r>
            <a:endParaRPr lang="ru-RU" sz="1400" i="1">
              <a:latin typeface="Times New Roman" pitchFamily="18" charset="0"/>
              <a:cs typeface="Times New Roman" pitchFamily="18" charset="0"/>
            </a:endParaRPr>
          </a:p>
        </p:txBody>
      </p:sp>
      <p:pic>
        <p:nvPicPr>
          <p:cNvPr id="26633" name="Picture 3" descr="C:\Users\СОШ\Desktop\конкурс каб кубанов\мое фото.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8488" y="1443038"/>
            <a:ext cx="1782762" cy="2376487"/>
          </a:xfrm>
          <a:prstGeom prst="rect">
            <a:avLst/>
          </a:prstGeom>
          <a:noFill/>
          <a:ln w="9525">
            <a:noFill/>
            <a:miter lim="800000"/>
            <a:headEnd/>
            <a:tailEnd/>
          </a:ln>
        </p:spPr>
      </p:pic>
      <p:sp>
        <p:nvSpPr>
          <p:cNvPr id="26634" name="TextBox 11"/>
          <p:cNvSpPr txBox="1">
            <a:spLocks noChangeArrowheads="1"/>
          </p:cNvSpPr>
          <p:nvPr/>
        </p:nvSpPr>
        <p:spPr bwMode="auto">
          <a:xfrm>
            <a:off x="6084888" y="3933825"/>
            <a:ext cx="2808287" cy="264477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Полтанова Валентина Николаевна, учитель технологии, преподаватель и руководитель класса казачьей направленности.</a:t>
            </a:r>
          </a:p>
          <a:p>
            <a:r>
              <a:rPr lang="ru-RU" sz="1400">
                <a:latin typeface="Times New Roman" pitchFamily="18" charset="0"/>
                <a:cs typeface="Times New Roman" pitchFamily="18" charset="0"/>
              </a:rPr>
              <a:t>Учитель первой категории, педагогический стаж 30 лет.</a:t>
            </a:r>
          </a:p>
          <a:p>
            <a:r>
              <a:rPr lang="ru-RU" sz="1400">
                <a:latin typeface="Times New Roman" pitchFamily="18" charset="0"/>
                <a:cs typeface="Times New Roman" pitchFamily="18" charset="0"/>
              </a:rPr>
              <a:t>Руководитель  этнографического музея  «Казачья горница»  и этнографического уголка «Кубанское подворье». Заведующая кабинетом для классов казачьей направленности.</a:t>
            </a:r>
          </a:p>
        </p:txBody>
      </p:sp>
      <p:pic>
        <p:nvPicPr>
          <p:cNvPr id="26635" name="Picture 7" descr="ГЕРБ олег"/>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850" y="188913"/>
            <a:ext cx="1103313" cy="1223962"/>
          </a:xfrm>
          <a:prstGeom prst="rect">
            <a:avLst/>
          </a:prstGeom>
          <a:noFill/>
          <a:ln w="9525">
            <a:noFill/>
            <a:miter lim="800000"/>
            <a:headEnd/>
            <a:tailEnd/>
          </a:ln>
        </p:spPr>
      </p:pic>
      <p:pic>
        <p:nvPicPr>
          <p:cNvPr id="26637" name="Picture 13" descr="эмблема школы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84438" y="2781300"/>
            <a:ext cx="1585912" cy="134461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3"/>
          <p:cNvSpPr>
            <a:spLocks noGrp="1"/>
          </p:cNvSpPr>
          <p:nvPr>
            <p:ph type="title"/>
          </p:nvPr>
        </p:nvSpPr>
        <p:spPr>
          <a:xfrm>
            <a:off x="2627313" y="274638"/>
            <a:ext cx="6392862" cy="1143000"/>
          </a:xfrm>
        </p:spPr>
        <p:txBody>
          <a:bodyPr/>
          <a:lstStyle/>
          <a:p>
            <a:r>
              <a:rPr lang="ru-RU" sz="1400" b="1" smtClean="0">
                <a:latin typeface="Times New Roman" pitchFamily="18" charset="0"/>
                <a:cs typeface="Times New Roman" pitchFamily="18" charset="0"/>
              </a:rPr>
              <a:t>Во время экскурсии дети  знакомятся с люлькой – зыбкой, оформлением необходимых элементов кровати (подзор, гора подушек, выбитые наволочки, свадебная  фотография , обрамленная рушником над кроватью),  предметами быта казаков (пряха, веретено,  рубель,  домотканное рядно) с костюмами казаков</a:t>
            </a:r>
            <a:r>
              <a:rPr lang="ru-RU" sz="1400" smtClean="0">
                <a:latin typeface="Times New Roman" pitchFamily="18" charset="0"/>
                <a:cs typeface="Times New Roman" pitchFamily="18" charset="0"/>
              </a:rPr>
              <a:t>  </a:t>
            </a:r>
          </a:p>
        </p:txBody>
      </p:sp>
      <p:pic>
        <p:nvPicPr>
          <p:cNvPr id="36866" name="Picture 2" descr="C:\Users\СОШ\Desktop\конкурс каб кубанов\познавательный элемент\IMG_2247.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968375" y="1700213"/>
            <a:ext cx="3319463" cy="4425950"/>
          </a:xfrm>
        </p:spPr>
      </p:pic>
      <p:pic>
        <p:nvPicPr>
          <p:cNvPr id="36867" name="Picture 3" descr="C:\Users\СОШ\Desktop\конкурс каб кубанов\познавательный элемент\IMG_2284.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716463" y="1844675"/>
            <a:ext cx="4160837" cy="3744913"/>
          </a:xfrm>
        </p:spPr>
      </p:pic>
      <p:pic>
        <p:nvPicPr>
          <p:cNvPr id="5" name="Picture 2" descr="D:\1 мая\SAM_1975 - копия.JPG"/>
          <p:cNvPicPr>
            <a:picLocks noChangeAspect="1" noChangeArrowheads="1"/>
          </p:cNvPicPr>
          <p:nvPr/>
        </p:nvPicPr>
        <p:blipFill>
          <a:blip r:embed="rId4" cstate="print"/>
          <a:srcRect/>
          <a:stretch>
            <a:fillRect/>
          </a:stretch>
        </p:blipFill>
        <p:spPr bwMode="auto">
          <a:xfrm>
            <a:off x="107950" y="188913"/>
            <a:ext cx="2362200" cy="1428750"/>
          </a:xfrm>
          <a:prstGeom prst="rect">
            <a:avLst/>
          </a:prstGeom>
          <a:noFill/>
          <a:ln>
            <a:solidFill>
              <a:schemeClr val="tx1">
                <a:lumMod val="95000"/>
                <a:lumOff val="5000"/>
              </a:schemeClr>
            </a:solid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3"/>
          <p:cNvSpPr>
            <a:spLocks noGrp="1"/>
          </p:cNvSpPr>
          <p:nvPr>
            <p:ph type="title"/>
          </p:nvPr>
        </p:nvSpPr>
        <p:spPr>
          <a:xfrm>
            <a:off x="2555875" y="274638"/>
            <a:ext cx="6464300" cy="850900"/>
          </a:xfrm>
        </p:spPr>
        <p:txBody>
          <a:bodyPr/>
          <a:lstStyle/>
          <a:p>
            <a:r>
              <a:rPr lang="ru-RU" sz="1400" b="1" smtClean="0">
                <a:latin typeface="Times New Roman" pitchFamily="18" charset="0"/>
                <a:cs typeface="Times New Roman" pitchFamily="18" charset="0"/>
              </a:rPr>
              <a:t>В горнице обязательна русская печь с домашней утварью (ухват, кочерга, чугунки, формы для выпечки хлеба) и длинный обеденный стол со скамейками</a:t>
            </a:r>
          </a:p>
        </p:txBody>
      </p:sp>
      <p:pic>
        <p:nvPicPr>
          <p:cNvPr id="37890" name="Picture 2" descr="C:\Users\СОШ\Desktop\конкурс каб кубанов\познавательный элемент\IMG_2259.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07504" y="2348880"/>
            <a:ext cx="4125912" cy="3744913"/>
          </a:xfrm>
        </p:spPr>
      </p:pic>
      <p:pic>
        <p:nvPicPr>
          <p:cNvPr id="37891" name="Picture 3" descr="C:\Users\СОШ\Desktop\конкурс каб кубанов\познавательный элемент\IMG_2287.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572000" y="2339182"/>
            <a:ext cx="4338418" cy="3754114"/>
          </a:xfrm>
        </p:spPr>
      </p:pic>
      <p:pic>
        <p:nvPicPr>
          <p:cNvPr id="5" name="Picture 2" descr="D:\1 мая\SAM_1975 - копия.JPG"/>
          <p:cNvPicPr>
            <a:picLocks noChangeAspect="1" noChangeArrowheads="1"/>
          </p:cNvPicPr>
          <p:nvPr/>
        </p:nvPicPr>
        <p:blipFill>
          <a:blip r:embed="rId4" cstate="print"/>
          <a:srcRect/>
          <a:stretch>
            <a:fillRect/>
          </a:stretch>
        </p:blipFill>
        <p:spPr bwMode="auto">
          <a:xfrm>
            <a:off x="195263" y="188913"/>
            <a:ext cx="2274887" cy="1428750"/>
          </a:xfrm>
          <a:prstGeom prst="rect">
            <a:avLst/>
          </a:prstGeom>
          <a:noFill/>
          <a:ln>
            <a:solidFill>
              <a:schemeClr val="tx1">
                <a:lumMod val="95000"/>
                <a:lumOff val="5000"/>
              </a:schemeClr>
            </a:solid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a:spLocks noGrp="1"/>
          </p:cNvSpPr>
          <p:nvPr>
            <p:ph sz="half" idx="2"/>
          </p:nvPr>
        </p:nvSpPr>
        <p:spPr>
          <a:xfrm>
            <a:off x="323528" y="332656"/>
            <a:ext cx="8624887" cy="1584176"/>
          </a:xfrm>
        </p:spPr>
        <p:txBody>
          <a:bodyPr/>
          <a:lstStyle/>
          <a:p>
            <a:pPr marL="0" indent="0">
              <a:buNone/>
            </a:pPr>
            <a:r>
              <a:rPr lang="ru-RU" sz="1200" dirty="0" smtClean="0">
                <a:latin typeface="Times New Roman" pitchFamily="18" charset="0"/>
                <a:cs typeface="Times New Roman" pitchFamily="18" charset="0"/>
              </a:rPr>
              <a:t>	Главными целями и задачами классов казачьей направленности является патриотическое воспитание подрастающего поколения на примере славной истории кубанского казачества, гордости за свою Родину, за свой народ. Для учащихся   казачьего класса нашей  школы введены  факультативные курсы «История  и культура  Кубанского  казачества», «Основы   православной  культуры», работает клуб «Патриот», фольклорные коллективы «Казачок» (7-9класс) и «Родничок» (2-6 класс), кружок кубанской вшивки «Иголка – волшебница».</a:t>
            </a:r>
          </a:p>
          <a:p>
            <a:pPr>
              <a:buNone/>
            </a:pPr>
            <a:r>
              <a:rPr lang="ru-RU" sz="1200" dirty="0" smtClean="0">
                <a:latin typeface="Times New Roman" pitchFamily="18" charset="0"/>
                <a:cs typeface="Times New Roman" pitchFamily="18" charset="0"/>
              </a:rPr>
              <a:t>Коллектив по праву</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гордится</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своими успехами. Наш  детский творческий коллектив Кавказского отдела Кубанского казачьего войска «Родничок», является дважды лауреатом</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краевого фестиваля фольклора, народных промыслов и ремесел «Казачье подворье» (г. Краснодар 2013-2014г).</a:t>
            </a:r>
            <a:r>
              <a:rPr lang="en-US" sz="1200"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a:t>
            </a:r>
          </a:p>
          <a:p>
            <a:pPr>
              <a:buNone/>
            </a:pPr>
            <a:r>
              <a:rPr lang="ru-RU" sz="1200" dirty="0" smtClean="0">
                <a:latin typeface="Times New Roman" pitchFamily="18" charset="0"/>
                <a:cs typeface="Times New Roman" pitchFamily="18" charset="0"/>
              </a:rPr>
              <a:t> </a:t>
            </a:r>
          </a:p>
          <a:p>
            <a:pPr>
              <a:buNone/>
            </a:pPr>
            <a:endParaRPr lang="ru-RU" sz="1200" dirty="0">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467544" y="1916832"/>
          <a:ext cx="8352928" cy="4255371"/>
        </p:xfrm>
        <a:graphic>
          <a:graphicData uri="http://schemas.openxmlformats.org/drawingml/2006/table">
            <a:tbl>
              <a:tblPr/>
              <a:tblGrid>
                <a:gridCol w="360040"/>
                <a:gridCol w="4248472"/>
                <a:gridCol w="2691454"/>
                <a:gridCol w="1052962"/>
              </a:tblGrid>
              <a:tr h="216024">
                <a:tc>
                  <a:txBody>
                    <a:bodyPr/>
                    <a:lstStyle/>
                    <a:p>
                      <a:pPr marL="0" marR="0" lvl="0" indent="0" algn="ctr" defTabSz="914400" rtl="0" eaLnBrk="1" fontAlgn="t" latinLnBrk="0" hangingPunct="1">
                        <a:lnSpc>
                          <a:spcPct val="100000"/>
                        </a:lnSpc>
                        <a:spcBef>
                          <a:spcPct val="20000"/>
                        </a:spcBef>
                        <a:spcAft>
                          <a:spcPct val="0"/>
                        </a:spcAft>
                        <a:buClr>
                          <a:schemeClr val="tx1"/>
                        </a:buClr>
                        <a:buSzTx/>
                        <a:buFontTx/>
                        <a:buNone/>
                        <a:tabLst/>
                      </a:pPr>
                      <a:r>
                        <a:rPr kumimoji="0" lang="ru-RU" sz="900" b="0"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
                          <a:schemeClr val="tx1"/>
                        </a:buClr>
                        <a:buSzTx/>
                        <a:buFontTx/>
                        <a:buNone/>
                        <a:tabLst/>
                      </a:pPr>
                      <a:r>
                        <a:rPr kumimoji="0" lang="ru-RU" sz="9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Название конкурса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
                          <a:schemeClr val="tx1"/>
                        </a:buClr>
                        <a:buSzTx/>
                        <a:buFontTx/>
                        <a:buNone/>
                        <a:tabLst/>
                      </a:pPr>
                      <a:r>
                        <a:rPr kumimoji="0" lang="ru-RU" sz="9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Ученик, класс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20000"/>
                        </a:spcBef>
                        <a:spcAft>
                          <a:spcPct val="0"/>
                        </a:spcAft>
                        <a:buClr>
                          <a:schemeClr val="tx1"/>
                        </a:buClr>
                        <a:buSzTx/>
                        <a:buFontTx/>
                        <a:buNone/>
                        <a:tabLst/>
                      </a:pPr>
                      <a:r>
                        <a:rPr kumimoji="0" lang="ru-RU" sz="9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результат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70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Международная детская творческая олимпиада «</a:t>
                      </a:r>
                      <a:r>
                        <a:rPr kumimoji="0" lang="en-US" sz="1000" b="0" i="0" u="none" strike="noStrike" cap="none" normalizeH="0" baseline="0" dirty="0" smtClean="0">
                          <a:ln>
                            <a:noFill/>
                          </a:ln>
                          <a:solidFill>
                            <a:schemeClr val="tx1"/>
                          </a:solidFill>
                          <a:effectLst/>
                          <a:latin typeface="Times New Roman" pitchFamily="18" charset="0"/>
                          <a:cs typeface="Arial" charset="0"/>
                        </a:rPr>
                        <a:t>KIDOLIMP</a:t>
                      </a:r>
                      <a:r>
                        <a:rPr kumimoji="0" lang="ru-RU" sz="1000" b="0" i="0" u="none" strike="noStrike" cap="none" normalizeH="0" baseline="0" dirty="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Полякова Татьяна, 7 </a:t>
                      </a:r>
                      <a:r>
                        <a:rPr kumimoji="0" lang="ru-RU" sz="1000" b="0" i="0" u="none" strike="noStrike" cap="none" normalizeH="0" baseline="0" dirty="0" err="1" smtClean="0">
                          <a:ln>
                            <a:noFill/>
                          </a:ln>
                          <a:solidFill>
                            <a:schemeClr val="tx1"/>
                          </a:solidFill>
                          <a:effectLst/>
                          <a:latin typeface="Times New Roman" pitchFamily="18" charset="0"/>
                          <a:cs typeface="Arial" charset="0"/>
                        </a:rPr>
                        <a:t>кл</a:t>
                      </a:r>
                      <a:r>
                        <a:rPr kumimoji="0" lang="ru-RU" sz="1000" b="0" i="0" u="none" strike="noStrike" cap="none" normalizeH="0" baseline="0" dirty="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smtClean="0">
                          <a:ln>
                            <a:noFill/>
                          </a:ln>
                          <a:solidFill>
                            <a:schemeClr val="tx1"/>
                          </a:solidFill>
                          <a:effectLst/>
                          <a:latin typeface="Times New Roman" pitchFamily="18" charset="0"/>
                          <a:cs typeface="Arial" charset="0"/>
                        </a:rPr>
                        <a:t>призёр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73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smtClean="0">
                          <a:ln>
                            <a:noFill/>
                          </a:ln>
                          <a:solidFill>
                            <a:schemeClr val="tx1"/>
                          </a:solidFill>
                          <a:effectLst/>
                          <a:latin typeface="Times New Roman" pitchFamily="18"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Международный фестиваль детского творчества «Звёзды нового века»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Сальникова Татьяна, 7 </a:t>
                      </a:r>
                      <a:r>
                        <a:rPr kumimoji="0" lang="ru-RU" sz="1000" b="0" i="0" u="none" strike="noStrike" cap="none" normalizeH="0" baseline="0" dirty="0" err="1" smtClean="0">
                          <a:ln>
                            <a:noFill/>
                          </a:ln>
                          <a:solidFill>
                            <a:schemeClr val="tx1"/>
                          </a:solidFill>
                          <a:effectLst/>
                          <a:latin typeface="Times New Roman" pitchFamily="18" charset="0"/>
                          <a:cs typeface="Arial" charset="0"/>
                        </a:rPr>
                        <a:t>кл</a:t>
                      </a:r>
                      <a:r>
                        <a:rPr kumimoji="0" lang="ru-RU" sz="1000" b="0" i="0" u="none" strike="noStrike" cap="none" normalizeH="0" baseline="0" dirty="0" smtClean="0">
                          <a:ln>
                            <a:noFill/>
                          </a:ln>
                          <a:solidFill>
                            <a:schemeClr val="tx1"/>
                          </a:solidFill>
                          <a:effectLst/>
                          <a:latin typeface="Times New Roman" pitchFamily="18" charset="0"/>
                          <a:cs typeface="Arial" charset="0"/>
                        </a:rPr>
                        <a:t>.  </a:t>
                      </a:r>
                      <a:r>
                        <a:rPr kumimoji="0" lang="ru-RU" sz="1000" b="0" i="0" u="none" strike="noStrike" cap="none" normalizeH="0" baseline="0" dirty="0" err="1" smtClean="0">
                          <a:ln>
                            <a:noFill/>
                          </a:ln>
                          <a:solidFill>
                            <a:schemeClr val="tx1"/>
                          </a:solidFill>
                          <a:effectLst/>
                          <a:latin typeface="Times New Roman" pitchFamily="18" charset="0"/>
                          <a:cs typeface="Arial" charset="0"/>
                        </a:rPr>
                        <a:t>Высич</a:t>
                      </a:r>
                      <a:r>
                        <a:rPr kumimoji="0" lang="ru-RU" sz="1000" b="0" i="0" u="none" strike="noStrike" cap="none" normalizeH="0" baseline="0" dirty="0" smtClean="0">
                          <a:ln>
                            <a:noFill/>
                          </a:ln>
                          <a:solidFill>
                            <a:schemeClr val="tx1"/>
                          </a:solidFill>
                          <a:effectLst/>
                          <a:latin typeface="Times New Roman" pitchFamily="18" charset="0"/>
                          <a:cs typeface="Arial" charset="0"/>
                        </a:rPr>
                        <a:t> Рита, 8кл.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smtClean="0">
                          <a:ln>
                            <a:noFill/>
                          </a:ln>
                          <a:solidFill>
                            <a:schemeClr val="tx1"/>
                          </a:solidFill>
                          <a:effectLst/>
                          <a:latin typeface="Times New Roman" pitchFamily="18" charset="0"/>
                          <a:cs typeface="Arial" charset="0"/>
                        </a:rPr>
                        <a:t>лауреат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31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Краевой конкурс «Адрес детства – Кубань»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Полякова Татьяна, Сальникова Татьяна 7 </a:t>
                      </a:r>
                      <a:r>
                        <a:rPr kumimoji="0" lang="ru-RU" sz="1000" b="0" i="0" u="none" strike="noStrike" cap="none" normalizeH="0" baseline="0" dirty="0" err="1" smtClean="0">
                          <a:ln>
                            <a:noFill/>
                          </a:ln>
                          <a:solidFill>
                            <a:schemeClr val="tx1"/>
                          </a:solidFill>
                          <a:effectLst/>
                          <a:latin typeface="Times New Roman" pitchFamily="18" charset="0"/>
                          <a:cs typeface="Arial" charset="0"/>
                        </a:rPr>
                        <a:t>кл</a:t>
                      </a:r>
                      <a:r>
                        <a:rPr kumimoji="0" lang="ru-RU" sz="1000" b="0" i="0" u="none" strike="noStrike" cap="none" normalizeH="0" baseline="0" dirty="0" smtClean="0">
                          <a:ln>
                            <a:noFill/>
                          </a:ln>
                          <a:solidFill>
                            <a:schemeClr val="tx1"/>
                          </a:solidFill>
                          <a:effectLst/>
                          <a:latin typeface="Times New Roman" pitchFamily="18" charset="0"/>
                          <a:cs typeface="Arial" charset="0"/>
                        </a:rPr>
                        <a:t>. </a:t>
                      </a:r>
                      <a:r>
                        <a:rPr kumimoji="0" lang="ru-RU" sz="1000" b="0" i="0" u="none" strike="noStrike" cap="none" normalizeH="0" baseline="0" dirty="0" err="1" smtClean="0">
                          <a:ln>
                            <a:noFill/>
                          </a:ln>
                          <a:solidFill>
                            <a:schemeClr val="tx1"/>
                          </a:solidFill>
                          <a:effectLst/>
                          <a:latin typeface="Times New Roman" pitchFamily="18" charset="0"/>
                          <a:cs typeface="Arial" charset="0"/>
                        </a:rPr>
                        <a:t>Высич</a:t>
                      </a:r>
                      <a:r>
                        <a:rPr kumimoji="0" lang="ru-RU" sz="1000" b="0" i="0" u="none" strike="noStrike" cap="none" normalizeH="0" baseline="0" dirty="0" smtClean="0">
                          <a:ln>
                            <a:noFill/>
                          </a:ln>
                          <a:solidFill>
                            <a:schemeClr val="tx1"/>
                          </a:solidFill>
                          <a:effectLst/>
                          <a:latin typeface="Times New Roman" pitchFamily="18" charset="0"/>
                          <a:cs typeface="Arial" charset="0"/>
                        </a:rPr>
                        <a:t> Маргарита, </a:t>
                      </a:r>
                      <a:r>
                        <a:rPr kumimoji="0" lang="ru-RU" sz="1000" b="0" i="0" u="none" strike="noStrike" cap="none" normalizeH="0" baseline="0" dirty="0" err="1" smtClean="0">
                          <a:ln>
                            <a:noFill/>
                          </a:ln>
                          <a:solidFill>
                            <a:schemeClr val="tx1"/>
                          </a:solidFill>
                          <a:effectLst/>
                          <a:latin typeface="Times New Roman" pitchFamily="18" charset="0"/>
                          <a:cs typeface="Arial" charset="0"/>
                        </a:rPr>
                        <a:t>Лавская</a:t>
                      </a:r>
                      <a:r>
                        <a:rPr kumimoji="0" lang="ru-RU" sz="1000" b="0" i="0" u="none" strike="noStrike" cap="none" normalizeH="0" baseline="0" dirty="0" smtClean="0">
                          <a:ln>
                            <a:noFill/>
                          </a:ln>
                          <a:solidFill>
                            <a:schemeClr val="tx1"/>
                          </a:solidFill>
                          <a:effectLst/>
                          <a:latin typeface="Times New Roman" pitchFamily="18" charset="0"/>
                          <a:cs typeface="Arial" charset="0"/>
                        </a:rPr>
                        <a:t> Анастасия, 8 </a:t>
                      </a:r>
                      <a:r>
                        <a:rPr kumimoji="0" lang="ru-RU" sz="1000" b="0" i="0" u="none" strike="noStrike" cap="none" normalizeH="0" baseline="0" dirty="0" err="1" smtClean="0">
                          <a:ln>
                            <a:noFill/>
                          </a:ln>
                          <a:solidFill>
                            <a:schemeClr val="tx1"/>
                          </a:solidFill>
                          <a:effectLst/>
                          <a:latin typeface="Times New Roman" pitchFamily="18" charset="0"/>
                          <a:cs typeface="Arial" charset="0"/>
                        </a:rPr>
                        <a:t>кл</a:t>
                      </a:r>
                      <a:endParaRPr kumimoji="0" lang="ru-RU" sz="1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лауреаты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004">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Краевой фестиваль фольклора, народных промыслов и ремесел «Казачье подворье»   (г. Краснодар)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Фольклорный коллектив «Казачок»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лауреат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92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smtClean="0">
                          <a:ln>
                            <a:noFill/>
                          </a:ln>
                          <a:solidFill>
                            <a:schemeClr val="tx1"/>
                          </a:solidFill>
                          <a:effectLst/>
                          <a:latin typeface="Times New Roman" pitchFamily="18"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Краевой фестиваль фольклора, народных промыслов и ремесел «Казачье подворье»   (г. Краснодар)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Фольклорный коллектив «Родничок»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лауреат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596">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Краевой праздник художественного творчества «Кубанская вольница»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Фольклорный коллектив «Казачок»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лауреат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73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ru-RU" sz="1000" b="0" i="0" u="none" strike="noStrike" cap="none" normalizeH="0" baseline="0" dirty="0" smtClean="0">
                          <a:ln>
                            <a:noFill/>
                          </a:ln>
                          <a:solidFill>
                            <a:schemeClr val="tx1"/>
                          </a:solidFill>
                          <a:effectLst/>
                          <a:latin typeface="Times New Roman" pitchFamily="18" charset="0"/>
                          <a:cs typeface="Arial" charset="0"/>
                        </a:rPr>
                        <a:t> Муниципальные фестивали: «Мы живём в России», «Звени и пой, Святая Русь!»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Фольклорный коллектив «Родничок»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лауреат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709">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1000" kern="1200" dirty="0" smtClean="0">
                          <a:solidFill>
                            <a:schemeClr val="tx1"/>
                          </a:solidFill>
                          <a:latin typeface="Times New Roman" pitchFamily="18" charset="0"/>
                          <a:ea typeface="+mn-ea"/>
                          <a:cs typeface="Times New Roman" pitchFamily="18" charset="0"/>
                        </a:rPr>
                        <a:t>Краевой конкурс  «Проектная деятельность при изучении обществоведческих дисциплин»  Номинация: «Кубанское подворье»</a:t>
                      </a:r>
                      <a:endParaRPr kumimoji="0" lang="ru-RU" sz="1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err="1" smtClean="0">
                          <a:ln>
                            <a:noFill/>
                          </a:ln>
                          <a:solidFill>
                            <a:schemeClr val="tx1"/>
                          </a:solidFill>
                          <a:effectLst/>
                          <a:latin typeface="Times New Roman" pitchFamily="18" charset="0"/>
                          <a:cs typeface="Arial" charset="0"/>
                        </a:rPr>
                        <a:t>Полтанова</a:t>
                      </a:r>
                      <a:r>
                        <a:rPr kumimoji="0" lang="ru-RU" sz="1000" b="0" i="0" u="none" strike="noStrike" cap="none" normalizeH="0" baseline="0" dirty="0" smtClean="0">
                          <a:ln>
                            <a:noFill/>
                          </a:ln>
                          <a:solidFill>
                            <a:schemeClr val="tx1"/>
                          </a:solidFill>
                          <a:effectLst/>
                          <a:latin typeface="Times New Roman" pitchFamily="18" charset="0"/>
                          <a:cs typeface="Arial" charset="0"/>
                        </a:rPr>
                        <a:t> Валентина Николаевна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победитель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396">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1000" dirty="0" smtClean="0">
                          <a:latin typeface="Times New Roman" pitchFamily="18" charset="0"/>
                          <a:cs typeface="Times New Roman" pitchFamily="18" charset="0"/>
                        </a:rPr>
                        <a:t>Фотоконкурс «Пасха в кубанской семье»</a:t>
                      </a:r>
                      <a:endParaRPr lang="ru-RU" sz="1000" dirty="0">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err="1" smtClean="0">
                          <a:ln>
                            <a:noFill/>
                          </a:ln>
                          <a:solidFill>
                            <a:schemeClr val="tx1"/>
                          </a:solidFill>
                          <a:effectLst/>
                          <a:latin typeface="Times New Roman" pitchFamily="18" charset="0"/>
                          <a:cs typeface="Arial" charset="0"/>
                        </a:rPr>
                        <a:t>Полтанова</a:t>
                      </a:r>
                      <a:r>
                        <a:rPr kumimoji="0" lang="ru-RU" sz="1000" b="0" i="0" u="none" strike="noStrike" cap="none" normalizeH="0" baseline="0" dirty="0" smtClean="0">
                          <a:ln>
                            <a:noFill/>
                          </a:ln>
                          <a:solidFill>
                            <a:schemeClr val="tx1"/>
                          </a:solidFill>
                          <a:effectLst/>
                          <a:latin typeface="Times New Roman" pitchFamily="18" charset="0"/>
                          <a:cs typeface="Arial" charset="0"/>
                        </a:rPr>
                        <a:t> Валентина Николаевна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победитель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580">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1000" b="0" kern="1200" dirty="0" smtClean="0">
                          <a:solidFill>
                            <a:schemeClr val="tx1"/>
                          </a:solidFill>
                          <a:latin typeface="Times New Roman" pitchFamily="18" charset="0"/>
                          <a:ea typeface="+mn-ea"/>
                          <a:cs typeface="Times New Roman" pitchFamily="18" charset="0"/>
                        </a:rPr>
                        <a:t>Краевой Фестиваль по </a:t>
                      </a:r>
                      <a:r>
                        <a:rPr lang="ru-RU" sz="1000" b="0" kern="1200" dirty="0" err="1" smtClean="0">
                          <a:solidFill>
                            <a:schemeClr val="tx1"/>
                          </a:solidFill>
                          <a:latin typeface="Times New Roman" pitchFamily="18" charset="0"/>
                          <a:ea typeface="+mn-ea"/>
                          <a:cs typeface="Times New Roman" pitchFamily="18" charset="0"/>
                        </a:rPr>
                        <a:t>кубановедению</a:t>
                      </a:r>
                      <a:r>
                        <a:rPr lang="ru-RU" sz="1000" b="0" kern="1200" dirty="0" smtClean="0">
                          <a:solidFill>
                            <a:schemeClr val="tx1"/>
                          </a:solidFill>
                          <a:latin typeface="Times New Roman" pitchFamily="18" charset="0"/>
                          <a:ea typeface="+mn-ea"/>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Arial" charset="0"/>
                        </a:rPr>
                        <a:t>Радченко Наталья Сергеевна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Arial" charset="0"/>
                        </a:rPr>
                        <a:t>победитель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73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Участник парада казаков в г.Краснодаре 2013г., парада в п.Выселки 2014г, в </a:t>
                      </a:r>
                      <a:r>
                        <a:rPr kumimoji="0" lang="ru-RU" sz="1000" b="0" i="0" u="none" strike="noStrike" cap="none" normalizeH="0" baseline="0" dirty="0" err="1" smtClean="0">
                          <a:ln>
                            <a:noFill/>
                          </a:ln>
                          <a:solidFill>
                            <a:schemeClr val="tx1"/>
                          </a:solidFill>
                          <a:effectLst/>
                          <a:latin typeface="Times New Roman" pitchFamily="18" charset="0"/>
                          <a:cs typeface="Arial" charset="0"/>
                        </a:rPr>
                        <a:t>Гречишкинских</a:t>
                      </a:r>
                      <a:r>
                        <a:rPr kumimoji="0" lang="ru-RU" sz="1000" b="0" i="0" u="none" strike="noStrike" cap="none" normalizeH="0" baseline="0" dirty="0" smtClean="0">
                          <a:ln>
                            <a:noFill/>
                          </a:ln>
                          <a:solidFill>
                            <a:schemeClr val="tx1"/>
                          </a:solidFill>
                          <a:effectLst/>
                          <a:latin typeface="Times New Roman" pitchFamily="18" charset="0"/>
                          <a:cs typeface="Arial" charset="0"/>
                        </a:rPr>
                        <a:t> поминовениях в ст.Тбилисской  2011-2015гг.,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Класс казачьей направленности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участник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73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Arial"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Муниципальный этап  краевого  конкурса на лучший кабинет </a:t>
                      </a:r>
                      <a:r>
                        <a:rPr kumimoji="0" lang="ru-RU" sz="1000" b="0" i="0" u="none" strike="noStrike" cap="none" normalizeH="0" baseline="0" dirty="0" err="1" smtClean="0">
                          <a:ln>
                            <a:noFill/>
                          </a:ln>
                          <a:solidFill>
                            <a:schemeClr val="tx1"/>
                          </a:solidFill>
                          <a:effectLst/>
                          <a:latin typeface="Times New Roman" pitchFamily="18" charset="0"/>
                          <a:cs typeface="Arial" charset="0"/>
                        </a:rPr>
                        <a:t>кубановедения</a:t>
                      </a:r>
                      <a:r>
                        <a:rPr kumimoji="0" lang="ru-RU" sz="1000" b="0" i="0" u="none" strike="noStrike" cap="none" normalizeH="0" baseline="0" dirty="0" smtClean="0">
                          <a:ln>
                            <a:noFill/>
                          </a:ln>
                          <a:solidFill>
                            <a:schemeClr val="tx1"/>
                          </a:solidFill>
                          <a:effectLst/>
                          <a:latin typeface="Times New Roman" pitchFamily="18" charset="0"/>
                          <a:cs typeface="Arial" charset="0"/>
                        </a:rPr>
                        <a:t> 2013,2014.г.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Кабинет </a:t>
                      </a:r>
                      <a:r>
                        <a:rPr kumimoji="0" lang="ru-RU" sz="1000" b="0" i="0" u="none" strike="noStrike" cap="none" normalizeH="0" baseline="0" dirty="0" err="1" smtClean="0">
                          <a:ln>
                            <a:noFill/>
                          </a:ln>
                          <a:solidFill>
                            <a:schemeClr val="tx1"/>
                          </a:solidFill>
                          <a:effectLst/>
                          <a:latin typeface="Times New Roman" pitchFamily="18" charset="0"/>
                          <a:cs typeface="Arial" charset="0"/>
                        </a:rPr>
                        <a:t>кубановедения</a:t>
                      </a:r>
                      <a:r>
                        <a:rPr kumimoji="0" lang="ru-RU" sz="1000" b="0" i="0" u="none" strike="noStrike" cap="none" normalizeH="0" baseline="0" dirty="0" smtClean="0">
                          <a:ln>
                            <a:noFill/>
                          </a:ln>
                          <a:solidFill>
                            <a:schemeClr val="tx1"/>
                          </a:solidFill>
                          <a:effectLst/>
                          <a:latin typeface="Times New Roman" pitchFamily="18" charset="0"/>
                          <a:cs typeface="Arial" charset="0"/>
                        </a:rPr>
                        <a:t>  </a:t>
                      </a:r>
                      <a:r>
                        <a:rPr kumimoji="0" lang="ru-RU" sz="1000" b="0" i="0" u="none" strike="noStrike" cap="none" normalizeH="0" baseline="0" dirty="0" err="1" smtClean="0">
                          <a:ln>
                            <a:noFill/>
                          </a:ln>
                          <a:solidFill>
                            <a:schemeClr val="tx1"/>
                          </a:solidFill>
                          <a:effectLst/>
                          <a:latin typeface="Times New Roman" pitchFamily="18" charset="0"/>
                          <a:cs typeface="Arial" charset="0"/>
                        </a:rPr>
                        <a:t>Полтанова</a:t>
                      </a:r>
                      <a:r>
                        <a:rPr kumimoji="0" lang="ru-RU" sz="1000" b="0" i="0" u="none" strike="noStrike" cap="none" normalizeH="0" baseline="0" dirty="0" smtClean="0">
                          <a:ln>
                            <a:noFill/>
                          </a:ln>
                          <a:solidFill>
                            <a:schemeClr val="tx1"/>
                          </a:solidFill>
                          <a:effectLst/>
                          <a:latin typeface="Times New Roman" pitchFamily="18" charset="0"/>
                          <a:cs typeface="Arial" charset="0"/>
                        </a:rPr>
                        <a:t> В.Н.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Arial" charset="0"/>
                        </a:rPr>
                        <a:t>призер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E:\Documents and Settings\Admin\Рабочий стол\kubanovedenie.png"/>
          <p:cNvPicPr>
            <a:picLocks noChangeAspect="1" noChangeArrowheads="1"/>
          </p:cNvPicPr>
          <p:nvPr/>
        </p:nvPicPr>
        <p:blipFill>
          <a:blip r:embed="rId2" cstate="print"/>
          <a:srcRect/>
          <a:stretch>
            <a:fillRect/>
          </a:stretch>
        </p:blipFill>
        <p:spPr bwMode="auto">
          <a:xfrm>
            <a:off x="179388" y="188913"/>
            <a:ext cx="2152650" cy="1905000"/>
          </a:xfrm>
          <a:prstGeom prst="rect">
            <a:avLst/>
          </a:prstGeom>
          <a:noFill/>
          <a:ln w="9525">
            <a:noFill/>
            <a:miter lim="800000"/>
            <a:headEnd/>
            <a:tailEnd/>
          </a:ln>
        </p:spPr>
      </p:pic>
      <p:sp>
        <p:nvSpPr>
          <p:cNvPr id="4" name="Заголовок 3"/>
          <p:cNvSpPr>
            <a:spLocks noGrp="1"/>
          </p:cNvSpPr>
          <p:nvPr>
            <p:ph type="title"/>
          </p:nvPr>
        </p:nvSpPr>
        <p:spPr>
          <a:xfrm>
            <a:off x="2195513" y="333375"/>
            <a:ext cx="6840537" cy="503238"/>
          </a:xfrm>
        </p:spPr>
        <p:txBody>
          <a:bodyPr>
            <a:normAutofit fontScale="90000"/>
          </a:bodyPr>
          <a:lstStyle/>
          <a:p>
            <a:pPr algn="ctr"/>
            <a:r>
              <a:rPr lang="ru-RU" sz="1400" b="1" smtClean="0">
                <a:latin typeface="Times New Roman" pitchFamily="18" charset="0"/>
                <a:cs typeface="Times New Roman" pitchFamily="18" charset="0"/>
              </a:rPr>
              <a:t>Работа педагога с детьми:  экскурсии, конкурсы, краевые мероприятия (парад ККВ, Гречишкинские поминовения, фестивали)</a:t>
            </a:r>
            <a:endParaRPr lang="ru-RU" sz="1400" b="1" smtClean="0">
              <a:solidFill>
                <a:srgbClr val="0D0D0D"/>
              </a:solidFill>
              <a:latin typeface="Century Schoolbook" pitchFamily="18" charset="0"/>
            </a:endParaRPr>
          </a:p>
        </p:txBody>
      </p:sp>
      <p:sp>
        <p:nvSpPr>
          <p:cNvPr id="38915" name="Прямоугольник 6"/>
          <p:cNvSpPr>
            <a:spLocks noChangeArrowheads="1"/>
          </p:cNvSpPr>
          <p:nvPr/>
        </p:nvSpPr>
        <p:spPr bwMode="auto">
          <a:xfrm>
            <a:off x="5435600" y="1628775"/>
            <a:ext cx="2592388" cy="461963"/>
          </a:xfrm>
          <a:prstGeom prst="rect">
            <a:avLst/>
          </a:prstGeom>
          <a:noFill/>
          <a:ln w="9525">
            <a:noFill/>
            <a:miter lim="800000"/>
            <a:headEnd/>
            <a:tailEnd/>
          </a:ln>
        </p:spPr>
        <p:txBody>
          <a:bodyPr>
            <a:spAutoFit/>
          </a:bodyPr>
          <a:lstStyle/>
          <a:p>
            <a:pPr algn="ctr"/>
            <a:r>
              <a:rPr lang="ru-RU" sz="2400" b="1" dirty="0">
                <a:solidFill>
                  <a:srgbClr val="7030A0"/>
                </a:solidFill>
                <a:latin typeface="Times New Roman" pitchFamily="18" charset="0"/>
                <a:cs typeface="Times New Roman" pitchFamily="18" charset="0"/>
              </a:rPr>
              <a:t>Внеурочная</a:t>
            </a:r>
          </a:p>
        </p:txBody>
      </p:sp>
      <p:sp>
        <p:nvSpPr>
          <p:cNvPr id="8" name="Прямоугольник 7"/>
          <p:cNvSpPr/>
          <p:nvPr/>
        </p:nvSpPr>
        <p:spPr>
          <a:xfrm>
            <a:off x="5580063" y="2060575"/>
            <a:ext cx="3384550" cy="1600438"/>
          </a:xfrm>
          <a:prstGeom prst="rect">
            <a:avLst/>
          </a:prstGeom>
        </p:spPr>
        <p:txBody>
          <a:bodyPr>
            <a:spAutoFit/>
          </a:bodyPr>
          <a:lstStyle/>
          <a:p>
            <a:pPr fontAlgn="auto">
              <a:spcBef>
                <a:spcPts val="0"/>
              </a:spcBef>
              <a:spcAft>
                <a:spcPts val="0"/>
              </a:spcAft>
              <a:defRPr/>
            </a:pPr>
            <a:r>
              <a:rPr lang="ru-RU" sz="1400" dirty="0">
                <a:solidFill>
                  <a:schemeClr val="accent4">
                    <a:lumMod val="95000"/>
                    <a:lumOff val="5000"/>
                  </a:schemeClr>
                </a:solidFill>
                <a:latin typeface="Times New Roman" pitchFamily="18" charset="0"/>
                <a:cs typeface="Times New Roman" pitchFamily="18" charset="0"/>
              </a:rPr>
              <a:t>Поисково-исследовательская деятельность</a:t>
            </a:r>
          </a:p>
          <a:p>
            <a:pPr fontAlgn="auto">
              <a:spcBef>
                <a:spcPts val="0"/>
              </a:spcBef>
              <a:spcAft>
                <a:spcPts val="0"/>
              </a:spcAft>
              <a:defRPr/>
            </a:pPr>
            <a:r>
              <a:rPr lang="ru-RU" sz="1400" dirty="0" smtClean="0">
                <a:solidFill>
                  <a:schemeClr val="accent4">
                    <a:lumMod val="95000"/>
                    <a:lumOff val="5000"/>
                  </a:schemeClr>
                </a:solidFill>
                <a:latin typeface="Times New Roman" pitchFamily="18" charset="0"/>
                <a:cs typeface="Times New Roman" pitchFamily="18" charset="0"/>
              </a:rPr>
              <a:t>Творческие </a:t>
            </a:r>
            <a:r>
              <a:rPr lang="ru-RU" sz="1400" dirty="0">
                <a:solidFill>
                  <a:schemeClr val="accent4">
                    <a:lumMod val="95000"/>
                    <a:lumOff val="5000"/>
                  </a:schemeClr>
                </a:solidFill>
                <a:latin typeface="Times New Roman" pitchFamily="18" charset="0"/>
                <a:cs typeface="Times New Roman" pitchFamily="18" charset="0"/>
              </a:rPr>
              <a:t>конкурсы</a:t>
            </a:r>
          </a:p>
          <a:p>
            <a:pPr fontAlgn="auto">
              <a:spcBef>
                <a:spcPts val="0"/>
              </a:spcBef>
              <a:spcAft>
                <a:spcPts val="0"/>
              </a:spcAft>
              <a:defRPr/>
            </a:pPr>
            <a:r>
              <a:rPr lang="ru-RU" sz="1400" dirty="0">
                <a:solidFill>
                  <a:schemeClr val="accent4">
                    <a:lumMod val="95000"/>
                    <a:lumOff val="5000"/>
                  </a:schemeClr>
                </a:solidFill>
                <a:latin typeface="Times New Roman" pitchFamily="18" charset="0"/>
                <a:cs typeface="Times New Roman" pitchFamily="18" charset="0"/>
              </a:rPr>
              <a:t> Краеведческий уголок </a:t>
            </a:r>
          </a:p>
          <a:p>
            <a:pPr fontAlgn="auto">
              <a:spcBef>
                <a:spcPts val="0"/>
              </a:spcBef>
              <a:spcAft>
                <a:spcPts val="0"/>
              </a:spcAft>
              <a:defRPr/>
            </a:pPr>
            <a:r>
              <a:rPr lang="ru-RU" sz="1400" dirty="0">
                <a:solidFill>
                  <a:schemeClr val="accent4">
                    <a:lumMod val="95000"/>
                    <a:lumOff val="5000"/>
                  </a:schemeClr>
                </a:solidFill>
                <a:latin typeface="Times New Roman" pitchFamily="18" charset="0"/>
                <a:cs typeface="Times New Roman" pitchFamily="18" charset="0"/>
              </a:rPr>
              <a:t>Клуб «Патриот»</a:t>
            </a:r>
          </a:p>
          <a:p>
            <a:pPr fontAlgn="auto">
              <a:spcBef>
                <a:spcPts val="0"/>
              </a:spcBef>
              <a:spcAft>
                <a:spcPts val="0"/>
              </a:spcAft>
              <a:defRPr/>
            </a:pPr>
            <a:r>
              <a:rPr lang="ru-RU" sz="1400" dirty="0">
                <a:solidFill>
                  <a:schemeClr val="accent4">
                    <a:lumMod val="95000"/>
                    <a:lumOff val="5000"/>
                  </a:schemeClr>
                </a:solidFill>
                <a:latin typeface="Times New Roman" pitchFamily="18" charset="0"/>
                <a:cs typeface="Times New Roman" pitchFamily="18" charset="0"/>
              </a:rPr>
              <a:t>Хор «Казачок»</a:t>
            </a:r>
          </a:p>
          <a:p>
            <a:pPr fontAlgn="auto">
              <a:spcBef>
                <a:spcPts val="0"/>
              </a:spcBef>
              <a:spcAft>
                <a:spcPts val="0"/>
              </a:spcAft>
              <a:defRPr/>
            </a:pPr>
            <a:endParaRPr lang="ru-RU" sz="1400" dirty="0">
              <a:solidFill>
                <a:schemeClr val="accent4">
                  <a:lumMod val="95000"/>
                  <a:lumOff val="5000"/>
                </a:schemeClr>
              </a:solidFill>
              <a:latin typeface="Times New Roman" pitchFamily="18" charset="0"/>
              <a:cs typeface="Times New Roman" pitchFamily="18" charset="0"/>
            </a:endParaRPr>
          </a:p>
        </p:txBody>
      </p:sp>
      <p:sp>
        <p:nvSpPr>
          <p:cNvPr id="38917" name="Прямоугольник 9"/>
          <p:cNvSpPr>
            <a:spLocks noChangeArrowheads="1"/>
          </p:cNvSpPr>
          <p:nvPr/>
        </p:nvSpPr>
        <p:spPr bwMode="auto">
          <a:xfrm>
            <a:off x="2411413" y="908050"/>
            <a:ext cx="4371975" cy="461963"/>
          </a:xfrm>
          <a:prstGeom prst="rect">
            <a:avLst/>
          </a:prstGeom>
          <a:noFill/>
          <a:ln w="9525">
            <a:noFill/>
            <a:miter lim="800000"/>
            <a:headEnd/>
            <a:tailEnd/>
          </a:ln>
        </p:spPr>
        <p:txBody>
          <a:bodyPr>
            <a:spAutoFit/>
          </a:bodyPr>
          <a:lstStyle/>
          <a:p>
            <a:r>
              <a:rPr lang="ru-RU" sz="2400" b="1" dirty="0">
                <a:solidFill>
                  <a:srgbClr val="7030A0"/>
                </a:solidFill>
                <a:latin typeface="Times New Roman" pitchFamily="18" charset="0"/>
                <a:cs typeface="Times New Roman" pitchFamily="18" charset="0"/>
              </a:rPr>
              <a:t>Основные</a:t>
            </a:r>
            <a:r>
              <a:rPr lang="ru-RU" sz="2400" b="1" dirty="0">
                <a:solidFill>
                  <a:srgbClr val="7030A0"/>
                </a:solidFill>
                <a:latin typeface="Century Schoolbook" pitchFamily="18" charset="0"/>
              </a:rPr>
              <a:t> формы работы</a:t>
            </a:r>
            <a:endParaRPr lang="ru-RU" sz="2400" dirty="0">
              <a:solidFill>
                <a:srgbClr val="7030A0"/>
              </a:solidFill>
            </a:endParaRPr>
          </a:p>
        </p:txBody>
      </p:sp>
      <p:cxnSp>
        <p:nvCxnSpPr>
          <p:cNvPr id="13" name="Прямая со стрелкой 12"/>
          <p:cNvCxnSpPr/>
          <p:nvPr/>
        </p:nvCxnSpPr>
        <p:spPr>
          <a:xfrm flipH="1">
            <a:off x="2987675" y="1341438"/>
            <a:ext cx="1152525" cy="719137"/>
          </a:xfrm>
          <a:prstGeom prst="straightConnector1">
            <a:avLst/>
          </a:prstGeom>
          <a:ln w="60325">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356100" y="1341438"/>
            <a:ext cx="1223963" cy="574675"/>
          </a:xfrm>
          <a:prstGeom prst="straightConnector1">
            <a:avLst/>
          </a:prstGeom>
          <a:ln w="60325">
            <a:solidFill>
              <a:schemeClr val="accent3">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920" name="Прямоугольник 10"/>
          <p:cNvSpPr>
            <a:spLocks noChangeArrowheads="1"/>
          </p:cNvSpPr>
          <p:nvPr/>
        </p:nvSpPr>
        <p:spPr bwMode="auto">
          <a:xfrm>
            <a:off x="323850" y="2205038"/>
            <a:ext cx="6264275" cy="1600438"/>
          </a:xfrm>
          <a:prstGeom prst="rect">
            <a:avLst/>
          </a:prstGeom>
          <a:noFill/>
          <a:ln w="9525">
            <a:noFill/>
            <a:miter lim="800000"/>
            <a:headEnd/>
            <a:tailEnd/>
          </a:ln>
        </p:spPr>
        <p:txBody>
          <a:bodyPr>
            <a:spAutoFit/>
          </a:bodyPr>
          <a:lstStyle/>
          <a:p>
            <a:r>
              <a:rPr lang="ru-RU" sz="1400" dirty="0">
                <a:latin typeface="Times New Roman" pitchFamily="18" charset="0"/>
                <a:cs typeface="Times New Roman" pitchFamily="18" charset="0"/>
              </a:rPr>
              <a:t>Работа кружка  </a:t>
            </a:r>
            <a:r>
              <a:rPr lang="ru-RU" sz="1400" dirty="0" err="1">
                <a:latin typeface="Times New Roman" pitchFamily="18" charset="0"/>
                <a:cs typeface="Times New Roman" pitchFamily="18" charset="0"/>
              </a:rPr>
              <a:t>кружка</a:t>
            </a:r>
            <a:r>
              <a:rPr lang="ru-RU" sz="1400" dirty="0">
                <a:latin typeface="Times New Roman" pitchFamily="18" charset="0"/>
                <a:cs typeface="Times New Roman" pitchFamily="18" charset="0"/>
              </a:rPr>
              <a:t> «Волшебная иголка» при изучении темы </a:t>
            </a:r>
          </a:p>
          <a:p>
            <a:r>
              <a:rPr lang="ru-RU" sz="1400" dirty="0">
                <a:latin typeface="Times New Roman" pitchFamily="18" charset="0"/>
                <a:cs typeface="Times New Roman" pitchFamily="18" charset="0"/>
              </a:rPr>
              <a:t>«Ремёсла на Кубани»</a:t>
            </a:r>
          </a:p>
          <a:p>
            <a:r>
              <a:rPr lang="ru-RU" sz="1400" dirty="0">
                <a:latin typeface="Times New Roman" pitchFamily="18" charset="0"/>
                <a:cs typeface="Times New Roman" pitchFamily="18" charset="0"/>
              </a:rPr>
              <a:t>Изучение учебного предмета «История кубанского казачества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Учебный курс «Основы православной культуры»</a:t>
            </a:r>
          </a:p>
          <a:p>
            <a:endParaRPr lang="ru-RU" sz="1400" dirty="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a:p>
            <a:endParaRPr lang="ru-RU" sz="1400" dirty="0"/>
          </a:p>
        </p:txBody>
      </p:sp>
      <p:sp>
        <p:nvSpPr>
          <p:cNvPr id="38921" name="Прямоугольник 11"/>
          <p:cNvSpPr>
            <a:spLocks noChangeArrowheads="1"/>
          </p:cNvSpPr>
          <p:nvPr/>
        </p:nvSpPr>
        <p:spPr bwMode="auto">
          <a:xfrm>
            <a:off x="1116013" y="1844675"/>
            <a:ext cx="1800225" cy="461963"/>
          </a:xfrm>
          <a:prstGeom prst="rect">
            <a:avLst/>
          </a:prstGeom>
          <a:noFill/>
          <a:ln w="9525">
            <a:noFill/>
            <a:miter lim="800000"/>
            <a:headEnd/>
            <a:tailEnd/>
          </a:ln>
        </p:spPr>
        <p:txBody>
          <a:bodyPr>
            <a:spAutoFit/>
          </a:bodyPr>
          <a:lstStyle/>
          <a:p>
            <a:pPr algn="ctr"/>
            <a:r>
              <a:rPr lang="ru-RU" sz="2400" b="1" dirty="0">
                <a:solidFill>
                  <a:srgbClr val="7030A0"/>
                </a:solidFill>
                <a:latin typeface="Times New Roman" pitchFamily="18" charset="0"/>
                <a:cs typeface="Times New Roman" pitchFamily="18" charset="0"/>
              </a:rPr>
              <a:t>Урочная</a:t>
            </a:r>
          </a:p>
        </p:txBody>
      </p:sp>
      <p:sp>
        <p:nvSpPr>
          <p:cNvPr id="97" name="AutoShape 2"/>
          <p:cNvSpPr>
            <a:spLocks noChangeArrowheads="1"/>
          </p:cNvSpPr>
          <p:nvPr/>
        </p:nvSpPr>
        <p:spPr bwMode="auto">
          <a:xfrm>
            <a:off x="6300788" y="3500438"/>
            <a:ext cx="1799604" cy="1008062"/>
          </a:xfrm>
          <a:prstGeom prst="cloudCallout">
            <a:avLst>
              <a:gd name="adj1" fmla="val -82764"/>
              <a:gd name="adj2" fmla="val 65593"/>
            </a:avLst>
          </a:prstGeom>
          <a:solidFill>
            <a:srgbClr val="FFEB99"/>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1000"/>
              </a:spcAft>
              <a:defRPr/>
            </a:pPr>
            <a:r>
              <a:rPr lang="ru-RU" sz="1200" b="1" dirty="0" smtClean="0">
                <a:solidFill>
                  <a:schemeClr val="tx1">
                    <a:lumMod val="75000"/>
                    <a:lumOff val="25000"/>
                  </a:schemeClr>
                </a:solidFill>
                <a:latin typeface="Times New Roman" pitchFamily="18" charset="0"/>
                <a:cs typeface="Times New Roman" pitchFamily="18" charset="0"/>
              </a:rPr>
              <a:t>ДК  село </a:t>
            </a:r>
            <a:r>
              <a:rPr lang="ru-RU" sz="1200" b="1" dirty="0" err="1" smtClean="0">
                <a:solidFill>
                  <a:schemeClr val="tx1">
                    <a:lumMod val="75000"/>
                    <a:lumOff val="25000"/>
                  </a:schemeClr>
                </a:solidFill>
                <a:latin typeface="Times New Roman" pitchFamily="18" charset="0"/>
                <a:cs typeface="Times New Roman" pitchFamily="18" charset="0"/>
              </a:rPr>
              <a:t>Майкопское</a:t>
            </a:r>
            <a:endParaRPr lang="ru-RU" sz="1200" dirty="0">
              <a:solidFill>
                <a:schemeClr val="tx1">
                  <a:lumMod val="75000"/>
                  <a:lumOff val="25000"/>
                </a:schemeClr>
              </a:solidFill>
              <a:latin typeface="Times New Roman" pitchFamily="18" charset="0"/>
              <a:cs typeface="Times New Roman" pitchFamily="18" charset="0"/>
            </a:endParaRPr>
          </a:p>
        </p:txBody>
      </p:sp>
      <p:sp>
        <p:nvSpPr>
          <p:cNvPr id="98" name="AutoShape 3"/>
          <p:cNvSpPr>
            <a:spLocks noChangeArrowheads="1"/>
          </p:cNvSpPr>
          <p:nvPr/>
        </p:nvSpPr>
        <p:spPr bwMode="auto">
          <a:xfrm>
            <a:off x="2427288" y="3212975"/>
            <a:ext cx="2144712" cy="504057"/>
          </a:xfrm>
          <a:prstGeom prst="wedgeRoundRectCallout">
            <a:avLst>
              <a:gd name="adj1" fmla="val 63250"/>
              <a:gd name="adj2" fmla="val 223981"/>
              <a:gd name="adj3" fmla="val 16667"/>
            </a:avLst>
          </a:prstGeom>
          <a:solidFill>
            <a:srgbClr val="FDE9D9"/>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1000"/>
              </a:spcAft>
              <a:defRPr/>
            </a:pPr>
            <a:r>
              <a:rPr lang="ru-RU" sz="1200" b="1" dirty="0" smtClean="0">
                <a:solidFill>
                  <a:schemeClr val="tx1">
                    <a:lumMod val="75000"/>
                    <a:lumOff val="25000"/>
                  </a:schemeClr>
                </a:solidFill>
                <a:latin typeface="Times New Roman" pitchFamily="18" charset="0"/>
                <a:cs typeface="Times New Roman" pitchFamily="18" charset="0"/>
              </a:rPr>
              <a:t>Свято-Троицкий храм г.Гулькевичи</a:t>
            </a:r>
            <a:endParaRPr lang="ru-RU" sz="1200" b="1" dirty="0">
              <a:solidFill>
                <a:schemeClr val="tx1">
                  <a:lumMod val="75000"/>
                  <a:lumOff val="25000"/>
                </a:schemeClr>
              </a:solidFill>
              <a:latin typeface="Times New Roman" pitchFamily="18" charset="0"/>
              <a:cs typeface="Times New Roman" pitchFamily="18" charset="0"/>
            </a:endParaRPr>
          </a:p>
        </p:txBody>
      </p:sp>
      <p:sp>
        <p:nvSpPr>
          <p:cNvPr id="99" name="AutoShape 9"/>
          <p:cNvSpPr>
            <a:spLocks noChangeArrowheads="1"/>
          </p:cNvSpPr>
          <p:nvPr/>
        </p:nvSpPr>
        <p:spPr bwMode="auto">
          <a:xfrm rot="20873389">
            <a:off x="92075" y="3222625"/>
            <a:ext cx="1614488" cy="1347788"/>
          </a:xfrm>
          <a:prstGeom prst="irregularSeal1">
            <a:avLst/>
          </a:prstGeom>
          <a:solidFill>
            <a:srgbClr val="CCC0D9"/>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1000"/>
              </a:spcAft>
              <a:defRPr/>
            </a:pPr>
            <a:r>
              <a:rPr lang="ru-RU" sz="1200" b="1" dirty="0">
                <a:solidFill>
                  <a:schemeClr val="tx1">
                    <a:lumMod val="75000"/>
                    <a:lumOff val="25000"/>
                  </a:schemeClr>
                </a:solidFill>
                <a:latin typeface="Times New Roman" pitchFamily="18" charset="0"/>
                <a:cs typeface="Times New Roman" pitchFamily="18" charset="0"/>
              </a:rPr>
              <a:t>Школа искусств</a:t>
            </a:r>
            <a:endParaRPr lang="ru-RU" sz="1200" dirty="0">
              <a:solidFill>
                <a:schemeClr val="tx1">
                  <a:lumMod val="75000"/>
                  <a:lumOff val="25000"/>
                </a:schemeClr>
              </a:solidFill>
              <a:latin typeface="Times New Roman" pitchFamily="18" charset="0"/>
              <a:cs typeface="Times New Roman" pitchFamily="18" charset="0"/>
            </a:endParaRPr>
          </a:p>
        </p:txBody>
      </p:sp>
      <p:sp>
        <p:nvSpPr>
          <p:cNvPr id="101" name="AutoShape 12"/>
          <p:cNvSpPr>
            <a:spLocks noChangeArrowheads="1"/>
          </p:cNvSpPr>
          <p:nvPr/>
        </p:nvSpPr>
        <p:spPr bwMode="auto">
          <a:xfrm>
            <a:off x="3883025" y="5994400"/>
            <a:ext cx="1903413" cy="763588"/>
          </a:xfrm>
          <a:prstGeom prst="wedgeRoundRectCallout">
            <a:avLst>
              <a:gd name="adj1" fmla="val 7568"/>
              <a:gd name="adj2" fmla="val -180911"/>
              <a:gd name="adj3" fmla="val 16667"/>
            </a:avLst>
          </a:prstGeom>
          <a:solidFill>
            <a:schemeClr val="bg2"/>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1000"/>
              </a:spcAft>
              <a:defRPr/>
            </a:pPr>
            <a:r>
              <a:rPr lang="ru-RU" sz="1200" b="1" dirty="0">
                <a:solidFill>
                  <a:schemeClr val="tx1">
                    <a:lumMod val="75000"/>
                    <a:lumOff val="25000"/>
                  </a:schemeClr>
                </a:solidFill>
                <a:latin typeface="Times New Roman" pitchFamily="18" charset="0"/>
                <a:cs typeface="Times New Roman" pitchFamily="18" charset="0"/>
              </a:rPr>
              <a:t>Управление образования </a:t>
            </a:r>
            <a:r>
              <a:rPr lang="ru-RU" sz="1200" b="1" dirty="0" err="1" smtClean="0">
                <a:solidFill>
                  <a:schemeClr val="tx1">
                    <a:lumMod val="75000"/>
                    <a:lumOff val="25000"/>
                  </a:schemeClr>
                </a:solidFill>
                <a:latin typeface="Times New Roman" pitchFamily="18" charset="0"/>
                <a:cs typeface="Times New Roman" pitchFamily="18" charset="0"/>
              </a:rPr>
              <a:t>Гулькевичский</a:t>
            </a:r>
            <a:r>
              <a:rPr lang="ru-RU" sz="1200" b="1" dirty="0" smtClean="0">
                <a:solidFill>
                  <a:schemeClr val="tx1">
                    <a:lumMod val="75000"/>
                    <a:lumOff val="25000"/>
                  </a:schemeClr>
                </a:solidFill>
                <a:latin typeface="Times New Roman" pitchFamily="18" charset="0"/>
                <a:cs typeface="Times New Roman" pitchFamily="18" charset="0"/>
              </a:rPr>
              <a:t> район</a:t>
            </a:r>
            <a:endParaRPr lang="ru-RU" sz="1200" dirty="0">
              <a:solidFill>
                <a:schemeClr val="tx1">
                  <a:lumMod val="75000"/>
                  <a:lumOff val="25000"/>
                </a:schemeClr>
              </a:solidFill>
              <a:latin typeface="Times New Roman" pitchFamily="18" charset="0"/>
              <a:cs typeface="Times New Roman" pitchFamily="18" charset="0"/>
            </a:endParaRPr>
          </a:p>
        </p:txBody>
      </p:sp>
      <p:sp>
        <p:nvSpPr>
          <p:cNvPr id="102" name="AutoShape 15"/>
          <p:cNvSpPr>
            <a:spLocks noChangeArrowheads="1"/>
          </p:cNvSpPr>
          <p:nvPr/>
        </p:nvSpPr>
        <p:spPr bwMode="auto">
          <a:xfrm>
            <a:off x="6372225" y="5661248"/>
            <a:ext cx="1512888" cy="792088"/>
          </a:xfrm>
          <a:prstGeom prst="plus">
            <a:avLst>
              <a:gd name="adj" fmla="val 25000"/>
            </a:avLst>
          </a:prstGeom>
          <a:solidFill>
            <a:srgbClr val="CCC0D9"/>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1000"/>
              </a:spcAft>
              <a:defRPr/>
            </a:pPr>
            <a:r>
              <a:rPr lang="ru-RU" sz="1200" b="1" dirty="0" smtClean="0">
                <a:solidFill>
                  <a:schemeClr val="tx1">
                    <a:lumMod val="75000"/>
                    <a:lumOff val="25000"/>
                  </a:schemeClr>
                </a:solidFill>
                <a:latin typeface="Times New Roman" pitchFamily="18" charset="0"/>
                <a:cs typeface="Times New Roman" pitchFamily="18" charset="0"/>
              </a:rPr>
              <a:t>Школьная и сельская </a:t>
            </a:r>
            <a:r>
              <a:rPr lang="ru-RU" sz="1200" b="1" dirty="0">
                <a:solidFill>
                  <a:schemeClr val="tx1">
                    <a:lumMod val="75000"/>
                    <a:lumOff val="25000"/>
                  </a:schemeClr>
                </a:solidFill>
                <a:latin typeface="Times New Roman" pitchFamily="18" charset="0"/>
                <a:cs typeface="Times New Roman" pitchFamily="18" charset="0"/>
              </a:rPr>
              <a:t>библиотека</a:t>
            </a:r>
          </a:p>
          <a:p>
            <a:pPr>
              <a:defRPr/>
            </a:pPr>
            <a:endParaRPr lang="ru-RU" dirty="0">
              <a:latin typeface="Arial" pitchFamily="34" charset="0"/>
            </a:endParaRPr>
          </a:p>
        </p:txBody>
      </p:sp>
      <p:sp>
        <p:nvSpPr>
          <p:cNvPr id="103" name="AutoShape 16"/>
          <p:cNvSpPr>
            <a:spLocks noChangeArrowheads="1"/>
          </p:cNvSpPr>
          <p:nvPr/>
        </p:nvSpPr>
        <p:spPr bwMode="auto">
          <a:xfrm>
            <a:off x="2124075" y="5778500"/>
            <a:ext cx="1474788" cy="890588"/>
          </a:xfrm>
          <a:prstGeom prst="doubleWave">
            <a:avLst>
              <a:gd name="adj1" fmla="val 6500"/>
              <a:gd name="adj2" fmla="val 0"/>
            </a:avLst>
          </a:prstGeom>
          <a:solidFill>
            <a:srgbClr val="FFCC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1000"/>
              </a:spcAft>
              <a:defRPr/>
            </a:pPr>
            <a:r>
              <a:rPr lang="ru-RU" sz="1200" b="1" dirty="0">
                <a:solidFill>
                  <a:schemeClr val="tx1">
                    <a:lumMod val="75000"/>
                    <a:lumOff val="25000"/>
                  </a:schemeClr>
                </a:solidFill>
                <a:latin typeface="Calibri" pitchFamily="34" charset="0"/>
              </a:rPr>
              <a:t>Ученический совет самоуправления</a:t>
            </a:r>
            <a:endParaRPr lang="ru-RU" sz="1200" dirty="0">
              <a:solidFill>
                <a:schemeClr val="tx1">
                  <a:lumMod val="75000"/>
                  <a:lumOff val="25000"/>
                </a:schemeClr>
              </a:solidFill>
              <a:latin typeface="Arial" pitchFamily="34" charset="0"/>
            </a:endParaRPr>
          </a:p>
        </p:txBody>
      </p:sp>
      <p:sp>
        <p:nvSpPr>
          <p:cNvPr id="104" name="AutoShape 18"/>
          <p:cNvSpPr>
            <a:spLocks noChangeArrowheads="1"/>
          </p:cNvSpPr>
          <p:nvPr/>
        </p:nvSpPr>
        <p:spPr bwMode="auto">
          <a:xfrm rot="383735">
            <a:off x="6608763" y="4722813"/>
            <a:ext cx="2449512" cy="930275"/>
          </a:xfrm>
          <a:prstGeom prst="ellipseRibbon2">
            <a:avLst>
              <a:gd name="adj1" fmla="val 11700"/>
              <a:gd name="adj2" fmla="val 65630"/>
              <a:gd name="adj3" fmla="val 15750"/>
            </a:avLst>
          </a:prstGeom>
          <a:solidFill>
            <a:schemeClr val="accent1">
              <a:lumMod val="60000"/>
              <a:lumOff val="40000"/>
            </a:schemeClr>
          </a:solidFill>
          <a:ln w="9525">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Aft>
                <a:spcPts val="1000"/>
              </a:spcAft>
              <a:defRPr/>
            </a:pPr>
            <a:r>
              <a:rPr lang="ru-RU" sz="1200" b="1" dirty="0" smtClean="0">
                <a:solidFill>
                  <a:schemeClr val="tx1">
                    <a:lumMod val="75000"/>
                    <a:lumOff val="25000"/>
                  </a:schemeClr>
                </a:solidFill>
                <a:latin typeface="Times New Roman" pitchFamily="18" charset="0"/>
                <a:cs typeface="Times New Roman" pitchFamily="18" charset="0"/>
              </a:rPr>
              <a:t> атаман ХКО </a:t>
            </a:r>
            <a:r>
              <a:rPr lang="ru-RU" sz="1200" b="1" dirty="0" err="1" smtClean="0">
                <a:solidFill>
                  <a:schemeClr val="tx1">
                    <a:lumMod val="75000"/>
                    <a:lumOff val="25000"/>
                  </a:schemeClr>
                </a:solidFill>
                <a:latin typeface="Times New Roman" pitchFamily="18" charset="0"/>
                <a:cs typeface="Times New Roman" pitchFamily="18" charset="0"/>
              </a:rPr>
              <a:t>с.Майкопское</a:t>
            </a:r>
            <a:r>
              <a:rPr lang="ru-RU" sz="1200" b="1" dirty="0" smtClean="0">
                <a:solidFill>
                  <a:schemeClr val="tx1">
                    <a:lumMod val="75000"/>
                    <a:lumOff val="25000"/>
                  </a:schemeClr>
                </a:solidFill>
                <a:latin typeface="Times New Roman" pitchFamily="18" charset="0"/>
                <a:cs typeface="Times New Roman" pitchFamily="18" charset="0"/>
              </a:rPr>
              <a:t> В.Н.Шевченко</a:t>
            </a:r>
            <a:endParaRPr lang="ru-RU" sz="1200" b="1" dirty="0">
              <a:solidFill>
                <a:schemeClr val="tx1">
                  <a:lumMod val="75000"/>
                  <a:lumOff val="25000"/>
                </a:schemeClr>
              </a:solidFill>
              <a:latin typeface="Times New Roman" pitchFamily="18" charset="0"/>
              <a:cs typeface="Times New Roman" pitchFamily="18" charset="0"/>
            </a:endParaRPr>
          </a:p>
          <a:p>
            <a:pPr>
              <a:defRPr/>
            </a:pPr>
            <a:endParaRPr lang="ru-RU" dirty="0">
              <a:latin typeface="Arial" pitchFamily="34" charset="0"/>
            </a:endParaRPr>
          </a:p>
        </p:txBody>
      </p:sp>
      <p:cxnSp>
        <p:nvCxnSpPr>
          <p:cNvPr id="38929" name="AutoShape 20"/>
          <p:cNvCxnSpPr>
            <a:cxnSpLocks noChangeShapeType="1"/>
          </p:cNvCxnSpPr>
          <p:nvPr/>
        </p:nvCxnSpPr>
        <p:spPr bwMode="auto">
          <a:xfrm flipH="1" flipV="1">
            <a:off x="1619250" y="3789363"/>
            <a:ext cx="2376488" cy="647700"/>
          </a:xfrm>
          <a:prstGeom prst="straightConnector1">
            <a:avLst/>
          </a:prstGeom>
          <a:noFill/>
          <a:ln w="9525">
            <a:solidFill>
              <a:srgbClr val="000000"/>
            </a:solidFill>
            <a:round/>
            <a:headEnd/>
            <a:tailEnd type="triangle" w="med" len="med"/>
          </a:ln>
        </p:spPr>
      </p:cxnSp>
      <p:cxnSp>
        <p:nvCxnSpPr>
          <p:cNvPr id="38930" name="AutoShape 20"/>
          <p:cNvCxnSpPr>
            <a:cxnSpLocks noChangeShapeType="1"/>
          </p:cNvCxnSpPr>
          <p:nvPr/>
        </p:nvCxnSpPr>
        <p:spPr bwMode="auto">
          <a:xfrm flipH="1">
            <a:off x="1908175" y="5013325"/>
            <a:ext cx="1874838" cy="793750"/>
          </a:xfrm>
          <a:prstGeom prst="straightConnector1">
            <a:avLst/>
          </a:prstGeom>
          <a:noFill/>
          <a:ln w="9525">
            <a:solidFill>
              <a:srgbClr val="000000"/>
            </a:solidFill>
            <a:round/>
            <a:headEnd/>
            <a:tailEnd type="triangle" w="med" len="med"/>
          </a:ln>
        </p:spPr>
      </p:cxnSp>
      <p:cxnSp>
        <p:nvCxnSpPr>
          <p:cNvPr id="38931" name="AutoShape 20"/>
          <p:cNvCxnSpPr>
            <a:cxnSpLocks noChangeShapeType="1"/>
          </p:cNvCxnSpPr>
          <p:nvPr/>
        </p:nvCxnSpPr>
        <p:spPr bwMode="auto">
          <a:xfrm flipH="1">
            <a:off x="3382963" y="4410075"/>
            <a:ext cx="1296987" cy="1439863"/>
          </a:xfrm>
          <a:prstGeom prst="straightConnector1">
            <a:avLst/>
          </a:prstGeom>
          <a:noFill/>
          <a:ln w="9525">
            <a:solidFill>
              <a:srgbClr val="000000"/>
            </a:solidFill>
            <a:round/>
            <a:headEnd/>
            <a:tailEnd type="triangle" w="med" len="med"/>
          </a:ln>
        </p:spPr>
      </p:cxnSp>
      <p:cxnSp>
        <p:nvCxnSpPr>
          <p:cNvPr id="38932" name="AutoShape 20"/>
          <p:cNvCxnSpPr>
            <a:cxnSpLocks noChangeShapeType="1"/>
          </p:cNvCxnSpPr>
          <p:nvPr/>
        </p:nvCxnSpPr>
        <p:spPr bwMode="auto">
          <a:xfrm>
            <a:off x="4859338" y="4797425"/>
            <a:ext cx="1728886" cy="1079847"/>
          </a:xfrm>
          <a:prstGeom prst="straightConnector1">
            <a:avLst/>
          </a:prstGeom>
          <a:noFill/>
          <a:ln w="9525">
            <a:solidFill>
              <a:srgbClr val="000000"/>
            </a:solidFill>
            <a:round/>
            <a:headEnd/>
            <a:tailEnd type="triangle" w="med" len="med"/>
          </a:ln>
        </p:spPr>
      </p:cxnSp>
      <p:cxnSp>
        <p:nvCxnSpPr>
          <p:cNvPr id="38933" name="AutoShape 20"/>
          <p:cNvCxnSpPr>
            <a:cxnSpLocks noChangeShapeType="1"/>
          </p:cNvCxnSpPr>
          <p:nvPr/>
        </p:nvCxnSpPr>
        <p:spPr bwMode="auto">
          <a:xfrm>
            <a:off x="5867400" y="5013325"/>
            <a:ext cx="936625" cy="144463"/>
          </a:xfrm>
          <a:prstGeom prst="straightConnector1">
            <a:avLst/>
          </a:prstGeom>
          <a:noFill/>
          <a:ln w="9525">
            <a:solidFill>
              <a:srgbClr val="000000"/>
            </a:solidFill>
            <a:round/>
            <a:headEnd/>
            <a:tailEnd type="triangle" w="med" len="med"/>
          </a:ln>
        </p:spPr>
      </p:cxnSp>
      <p:sp>
        <p:nvSpPr>
          <p:cNvPr id="110" name="Овал 109"/>
          <p:cNvSpPr/>
          <p:nvPr/>
        </p:nvSpPr>
        <p:spPr>
          <a:xfrm>
            <a:off x="250825" y="5373688"/>
            <a:ext cx="1584325" cy="122396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spcAft>
                <a:spcPts val="1000"/>
              </a:spcAft>
              <a:defRPr/>
            </a:pPr>
            <a:r>
              <a:rPr lang="ru-RU" sz="1200" b="1" dirty="0" err="1" smtClean="0">
                <a:solidFill>
                  <a:schemeClr val="tx1">
                    <a:lumMod val="75000"/>
                    <a:lumOff val="25000"/>
                  </a:schemeClr>
                </a:solidFill>
                <a:latin typeface="Times New Roman" pitchFamily="18" charset="0"/>
                <a:cs typeface="Times New Roman" pitchFamily="18" charset="0"/>
              </a:rPr>
              <a:t>Культурно-досуговый</a:t>
            </a:r>
            <a:r>
              <a:rPr lang="ru-RU" sz="1200" b="1" dirty="0" smtClean="0">
                <a:solidFill>
                  <a:schemeClr val="tx1">
                    <a:lumMod val="75000"/>
                    <a:lumOff val="25000"/>
                  </a:schemeClr>
                </a:solidFill>
                <a:latin typeface="Times New Roman" pitchFamily="18" charset="0"/>
                <a:cs typeface="Times New Roman" pitchFamily="18" charset="0"/>
              </a:rPr>
              <a:t> центр «Лукоморье» г.Гулькевичи</a:t>
            </a:r>
            <a:endParaRPr lang="ru-RU" sz="1200" b="1" dirty="0">
              <a:solidFill>
                <a:schemeClr val="tx1">
                  <a:lumMod val="75000"/>
                  <a:lumOff val="25000"/>
                </a:schemeClr>
              </a:solidFill>
              <a:latin typeface="Times New Roman" pitchFamily="18" charset="0"/>
              <a:cs typeface="Times New Roman" pitchFamily="18" charset="0"/>
            </a:endParaRPr>
          </a:p>
        </p:txBody>
      </p:sp>
      <p:sp>
        <p:nvSpPr>
          <p:cNvPr id="111" name="Горизонтальный свиток 110"/>
          <p:cNvSpPr/>
          <p:nvPr/>
        </p:nvSpPr>
        <p:spPr>
          <a:xfrm>
            <a:off x="755650" y="4365625"/>
            <a:ext cx="1944688" cy="935038"/>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ru-RU" sz="1200" dirty="0" smtClean="0">
                <a:solidFill>
                  <a:schemeClr val="tx1"/>
                </a:solidFill>
                <a:latin typeface="Times New Roman" pitchFamily="18" charset="0"/>
                <a:cs typeface="Times New Roman" pitchFamily="18" charset="0"/>
              </a:rPr>
              <a:t> </a:t>
            </a:r>
            <a:r>
              <a:rPr lang="ru-RU" sz="1200" b="1" dirty="0" smtClean="0">
                <a:solidFill>
                  <a:schemeClr val="tx1"/>
                </a:solidFill>
                <a:latin typeface="Times New Roman" pitchFamily="18" charset="0"/>
                <a:cs typeface="Times New Roman" pitchFamily="18" charset="0"/>
              </a:rPr>
              <a:t>Центр  дополнительного образования «Кавказская линия»</a:t>
            </a:r>
            <a:endParaRPr lang="ru-RU" sz="1200" b="1" dirty="0">
              <a:solidFill>
                <a:schemeClr val="tx1"/>
              </a:solidFill>
              <a:latin typeface="Times New Roman" pitchFamily="18" charset="0"/>
              <a:cs typeface="Times New Roman" pitchFamily="18" charset="0"/>
            </a:endParaRPr>
          </a:p>
        </p:txBody>
      </p:sp>
      <p:cxnSp>
        <p:nvCxnSpPr>
          <p:cNvPr id="112" name="Прямая со стрелкой 111"/>
          <p:cNvCxnSpPr/>
          <p:nvPr/>
        </p:nvCxnSpPr>
        <p:spPr>
          <a:xfrm flipH="1" flipV="1">
            <a:off x="2627313" y="4797425"/>
            <a:ext cx="1512887"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16-конечная звезда 112"/>
          <p:cNvSpPr/>
          <p:nvPr/>
        </p:nvSpPr>
        <p:spPr>
          <a:xfrm>
            <a:off x="3203575" y="3860800"/>
            <a:ext cx="3038475" cy="1728788"/>
          </a:xfrm>
          <a:prstGeom prst="star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sz="1600" b="1">
                <a:solidFill>
                  <a:schemeClr val="tx1"/>
                </a:solidFill>
                <a:latin typeface="Times New Roman" pitchFamily="18" charset="0"/>
                <a:cs typeface="Times New Roman" pitchFamily="18" charset="0"/>
              </a:rPr>
              <a:t>Кабинет</a:t>
            </a:r>
          </a:p>
          <a:p>
            <a:r>
              <a:rPr lang="ru-RU" sz="1600" b="1">
                <a:solidFill>
                  <a:schemeClr val="tx1"/>
                </a:solidFill>
                <a:latin typeface="Times New Roman" pitchFamily="18" charset="0"/>
                <a:cs typeface="Times New Roman" pitchFamily="18" charset="0"/>
              </a:rPr>
              <a:t>кубановедения </a:t>
            </a:r>
          </a:p>
          <a:p>
            <a:r>
              <a:rPr lang="ru-RU" sz="1600" b="1">
                <a:solidFill>
                  <a:schemeClr val="tx1"/>
                </a:solidFill>
                <a:latin typeface="Times New Roman" pitchFamily="18" charset="0"/>
                <a:cs typeface="Times New Roman" pitchFamily="18" charset="0"/>
              </a:rPr>
              <a:t>МБОУ СОШ </a:t>
            </a:r>
          </a:p>
          <a:p>
            <a:pPr algn="ctr"/>
            <a:r>
              <a:rPr lang="ru-RU" sz="1600" b="1">
                <a:solidFill>
                  <a:schemeClr val="tx1"/>
                </a:solidFill>
                <a:latin typeface="Times New Roman" pitchFamily="18" charset="0"/>
                <a:cs typeface="Times New Roman" pitchFamily="18" charset="0"/>
              </a:rPr>
              <a:t>№ 12</a:t>
            </a:r>
            <a:r>
              <a:rPr lang="ru-RU" b="1">
                <a:solidFill>
                  <a:schemeClr val="tx1"/>
                </a:solidFill>
                <a:latin typeface="Times New Roman" pitchFamily="18" charset="0"/>
                <a:cs typeface="Times New Roman" pitchFamily="18" charset="0"/>
              </a:rPr>
              <a:t> </a:t>
            </a:r>
            <a:endParaRPr lang="ru-RU">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684213" y="274638"/>
            <a:ext cx="8335962" cy="633412"/>
          </a:xfrm>
        </p:spPr>
        <p:txBody>
          <a:bodyPr/>
          <a:lstStyle/>
          <a:p>
            <a:r>
              <a:rPr lang="ru-RU" sz="1400" b="1" smtClean="0">
                <a:latin typeface="Times New Roman" pitchFamily="18" charset="0"/>
                <a:cs typeface="Times New Roman" pitchFamily="18" charset="0"/>
              </a:rPr>
              <a:t>Работа педагога с детьми: Посещение кружка «Волшебная иголка» при изучении темы «Ремёсла на Кубани»</a:t>
            </a:r>
          </a:p>
        </p:txBody>
      </p:sp>
      <p:pic>
        <p:nvPicPr>
          <p:cNvPr id="1026" name="Рисунок 6" descr="C:\Documents and Settings\Администратор\Рабочий стол\для работы\лавская\IMG_1954.JPG"/>
          <p:cNvPicPr>
            <a:picLocks noChangeAspect="1" noChangeArrowheads="1"/>
          </p:cNvPicPr>
          <p:nvPr/>
        </p:nvPicPr>
        <p:blipFill>
          <a:blip r:embed="rId2" cstate="print"/>
          <a:srcRect/>
          <a:stretch>
            <a:fillRect/>
          </a:stretch>
        </p:blipFill>
        <p:spPr bwMode="auto">
          <a:xfrm>
            <a:off x="571500" y="4286250"/>
            <a:ext cx="4210050" cy="2333625"/>
          </a:xfrm>
          <a:prstGeom prst="rect">
            <a:avLst/>
          </a:prstGeom>
          <a:noFill/>
          <a:ln w="9525">
            <a:solidFill>
              <a:schemeClr val="tx1">
                <a:lumMod val="95000"/>
                <a:lumOff val="5000"/>
              </a:schemeClr>
            </a:solidFill>
            <a:miter lim="800000"/>
            <a:headEnd/>
            <a:tailEnd/>
          </a:ln>
        </p:spPr>
      </p:pic>
      <p:pic>
        <p:nvPicPr>
          <p:cNvPr id="39939" name="Picture 7" descr="PINCUSH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3938" y="2276475"/>
            <a:ext cx="1785937" cy="1384300"/>
          </a:xfrm>
          <a:prstGeom prst="rect">
            <a:avLst/>
          </a:prstGeom>
          <a:noFill/>
          <a:ln w="9525">
            <a:noFill/>
            <a:miter lim="800000"/>
            <a:headEnd/>
            <a:tailEnd/>
          </a:ln>
        </p:spPr>
      </p:pic>
      <p:sp>
        <p:nvSpPr>
          <p:cNvPr id="39940" name="AutoShape 4" descr="https://apf.mail.ru/cgi-bin/readmsg/IMG_0561.JPG?id=14153864970000000033%3B0%3B0&amp;x-email=p-h-c%40mail.ru&amp;exif=1&amp;bs=2337&amp;bl=235650&amp;ct=image%2Fjpeg&amp;cn=IMG_0561.JPG&amp;cte=base6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39941" name="AutoShape 6" descr="https://apf.mail.ru/cgi-bin/readmsg/IMG_0561.JPG?id=14153864970000000033%3B0%3B0&amp;x-email=p-h-c%40mail.ru&amp;exif=1&amp;bs=2337&amp;bl=235650&amp;ct=image%2Fjpeg&amp;cn=IMG_0561.JPG&amp;cte=base64"/>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1031" name="Picture 7" descr="D:\1 мая\IMG_0561.JPG"/>
          <p:cNvPicPr>
            <a:picLocks noChangeAspect="1" noChangeArrowheads="1"/>
          </p:cNvPicPr>
          <p:nvPr/>
        </p:nvPicPr>
        <p:blipFill>
          <a:blip r:embed="rId4" cstate="print"/>
          <a:srcRect/>
          <a:stretch>
            <a:fillRect/>
          </a:stretch>
        </p:blipFill>
        <p:spPr bwMode="auto">
          <a:xfrm>
            <a:off x="5143500" y="4108450"/>
            <a:ext cx="3571875" cy="2517775"/>
          </a:xfrm>
          <a:prstGeom prst="rect">
            <a:avLst/>
          </a:prstGeom>
          <a:noFill/>
          <a:ln>
            <a:solidFill>
              <a:schemeClr val="tx1">
                <a:lumMod val="95000"/>
                <a:lumOff val="5000"/>
              </a:schemeClr>
            </a:solidFill>
          </a:ln>
        </p:spPr>
      </p:pic>
      <p:pic>
        <p:nvPicPr>
          <p:cNvPr id="3994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388" y="1196975"/>
            <a:ext cx="3706812" cy="2779713"/>
          </a:xfrm>
          <a:prstGeom prst="rect">
            <a:avLst/>
          </a:prstGeom>
          <a:noFill/>
          <a:ln w="9525">
            <a:noFill/>
            <a:miter lim="800000"/>
            <a:headEnd/>
            <a:tailEnd/>
          </a:ln>
        </p:spPr>
      </p:pic>
      <p:pic>
        <p:nvPicPr>
          <p:cNvPr id="3994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37138" y="1196975"/>
            <a:ext cx="3783012"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08171" y="2420888"/>
            <a:ext cx="3035829" cy="2276872"/>
          </a:xfrm>
          <a:prstGeom prst="rect">
            <a:avLst/>
          </a:prstGeom>
          <a:noFill/>
          <a:ln w="9525">
            <a:noFill/>
            <a:miter lim="800000"/>
            <a:headEnd/>
            <a:tailEnd/>
          </a:ln>
          <a:effectLst/>
        </p:spPr>
      </p:pic>
      <p:pic>
        <p:nvPicPr>
          <p:cNvPr id="7" name="Picture 3" descr="H:\принятие в казачата\IMG_3855.JPG"/>
          <p:cNvPicPr>
            <a:picLocks noChangeAspect="1" noChangeArrowheads="1"/>
          </p:cNvPicPr>
          <p:nvPr/>
        </p:nvPicPr>
        <p:blipFill>
          <a:blip r:embed="rId3" cstate="print"/>
          <a:srcRect/>
          <a:stretch>
            <a:fillRect/>
          </a:stretch>
        </p:blipFill>
        <p:spPr bwMode="auto">
          <a:xfrm>
            <a:off x="1547664" y="3805238"/>
            <a:ext cx="4070350" cy="3052762"/>
          </a:xfrm>
          <a:prstGeom prst="rect">
            <a:avLst/>
          </a:prstGeom>
          <a:noFill/>
          <a:ln>
            <a:solidFill>
              <a:schemeClr val="tx1">
                <a:lumMod val="95000"/>
                <a:lumOff val="5000"/>
              </a:schemeClr>
            </a:solidFill>
          </a:ln>
        </p:spPr>
      </p:pic>
      <p:pic>
        <p:nvPicPr>
          <p:cNvPr id="6" name="Picture 2" descr="H:\принятие в казачата\IMG_3857.JPG"/>
          <p:cNvPicPr>
            <a:picLocks noChangeAspect="1" noChangeArrowheads="1"/>
          </p:cNvPicPr>
          <p:nvPr/>
        </p:nvPicPr>
        <p:blipFill>
          <a:blip r:embed="rId4" cstate="print"/>
          <a:srcRect/>
          <a:stretch>
            <a:fillRect/>
          </a:stretch>
        </p:blipFill>
        <p:spPr bwMode="auto">
          <a:xfrm>
            <a:off x="0" y="2564904"/>
            <a:ext cx="3384500" cy="2538684"/>
          </a:xfrm>
          <a:prstGeom prst="rect">
            <a:avLst/>
          </a:prstGeom>
          <a:noFill/>
          <a:ln>
            <a:solidFill>
              <a:schemeClr val="tx1">
                <a:lumMod val="95000"/>
                <a:lumOff val="5000"/>
              </a:schemeClr>
            </a:solidFill>
          </a:ln>
        </p:spPr>
      </p:pic>
      <p:sp>
        <p:nvSpPr>
          <p:cNvPr id="40962" name="Заголовок 1"/>
          <p:cNvSpPr>
            <a:spLocks noGrp="1"/>
          </p:cNvSpPr>
          <p:nvPr>
            <p:ph type="title"/>
          </p:nvPr>
        </p:nvSpPr>
        <p:spPr>
          <a:xfrm>
            <a:off x="2703513" y="0"/>
            <a:ext cx="6316662" cy="404665"/>
          </a:xfrm>
        </p:spPr>
        <p:txBody>
          <a:bodyPr/>
          <a:lstStyle/>
          <a:p>
            <a:r>
              <a:rPr lang="ru-RU" sz="1400" b="1" dirty="0" smtClean="0">
                <a:latin typeface="Times New Roman" pitchFamily="18" charset="0"/>
                <a:cs typeface="Times New Roman" pitchFamily="18" charset="0"/>
              </a:rPr>
              <a:t>                                                                                        Работа педагога с детьми</a:t>
            </a:r>
          </a:p>
        </p:txBody>
      </p:sp>
      <p:pic>
        <p:nvPicPr>
          <p:cNvPr id="4096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504" y="116632"/>
            <a:ext cx="3816350" cy="2859087"/>
          </a:xfrm>
          <a:prstGeom prst="rect">
            <a:avLst/>
          </a:prstGeom>
          <a:noFill/>
          <a:ln w="9525">
            <a:noFill/>
            <a:miter lim="800000"/>
            <a:headEnd/>
            <a:tailEnd/>
          </a:ln>
        </p:spPr>
      </p:pic>
      <p:pic>
        <p:nvPicPr>
          <p:cNvPr id="40964"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23928" y="404664"/>
            <a:ext cx="3600450" cy="2700338"/>
          </a:xfrm>
          <a:prstGeom prst="rect">
            <a:avLst/>
          </a:prstGeom>
          <a:noFill/>
          <a:ln w="9525">
            <a:noFill/>
            <a:miter lim="800000"/>
            <a:headEnd/>
            <a:tailEnd/>
          </a:ln>
        </p:spPr>
      </p:pic>
      <p:pic>
        <p:nvPicPr>
          <p:cNvPr id="1027" name="Рисунок 2" descr="F:\конкурс\фото\IMG_000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96136" y="4653136"/>
            <a:ext cx="3092656" cy="2103636"/>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a:xfrm>
            <a:off x="755576" y="5176839"/>
            <a:ext cx="7632774" cy="916458"/>
          </a:xfrm>
        </p:spPr>
        <p:txBody>
          <a:bodyPr/>
          <a:lstStyle/>
          <a:p>
            <a:r>
              <a:rPr lang="ru-RU" sz="1400" b="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Новинки в классе в 2015-2016 </a:t>
            </a:r>
            <a:r>
              <a:rPr lang="ru-RU" sz="1400" dirty="0" err="1" smtClean="0">
                <a:latin typeface="Times New Roman" pitchFamily="18" charset="0"/>
                <a:cs typeface="Times New Roman" pitchFamily="18" charset="0"/>
              </a:rPr>
              <a:t>уч.году</a:t>
            </a:r>
            <a:r>
              <a:rPr lang="ru-RU" sz="1400" dirty="0" smtClean="0">
                <a:latin typeface="Times New Roman" pitchFamily="18" charset="0"/>
                <a:cs typeface="Times New Roman" pitchFamily="18" charset="0"/>
              </a:rPr>
              <a:t>. Фотография 1915года. Принесла в «Горницу» ученица  3Б класса казачьей направленности Калугина Мария. На фото два брата – казака станицы </a:t>
            </a:r>
            <a:r>
              <a:rPr lang="ru-RU" sz="1400" dirty="0" err="1" smtClean="0">
                <a:latin typeface="Times New Roman" pitchFamily="18" charset="0"/>
                <a:cs typeface="Times New Roman" pitchFamily="18" charset="0"/>
              </a:rPr>
              <a:t>Рассшеватской</a:t>
            </a:r>
            <a:r>
              <a:rPr lang="ru-RU" sz="1400" dirty="0" smtClean="0">
                <a:latin typeface="Times New Roman" pitchFamily="18" charset="0"/>
                <a:cs typeface="Times New Roman" pitchFamily="18" charset="0"/>
              </a:rPr>
              <a:t>, которые доводятся ей родными </a:t>
            </a:r>
            <a:r>
              <a:rPr lang="ru-RU" sz="1400" dirty="0" err="1" smtClean="0">
                <a:latin typeface="Times New Roman" pitchFamily="18" charset="0"/>
                <a:cs typeface="Times New Roman" pitchFamily="18" charset="0"/>
              </a:rPr>
              <a:t>прапрапрадедами</a:t>
            </a:r>
            <a:r>
              <a:rPr lang="ru-RU" sz="1400" dirty="0" smtClean="0">
                <a:latin typeface="Times New Roman" pitchFamily="18" charset="0"/>
                <a:cs typeface="Times New Roman" pitchFamily="18" charset="0"/>
              </a:rPr>
              <a:t>.   Маша вместе с мамой  написали  о </a:t>
            </a:r>
            <a:r>
              <a:rPr lang="ru-RU" sz="1400" dirty="0" err="1" smtClean="0">
                <a:latin typeface="Times New Roman" pitchFamily="18" charset="0"/>
                <a:cs typeface="Times New Roman" pitchFamily="18" charset="0"/>
              </a:rPr>
              <a:t>прапрапрадеде</a:t>
            </a:r>
            <a:r>
              <a:rPr lang="ru-RU" sz="1400" dirty="0" smtClean="0">
                <a:latin typeface="Times New Roman" pitchFamily="18" charset="0"/>
                <a:cs typeface="Times New Roman" pitchFamily="18" charset="0"/>
              </a:rPr>
              <a:t>  сочинение  «В каждой семье свой герой»</a:t>
            </a:r>
          </a:p>
        </p:txBody>
      </p:sp>
      <p:pic>
        <p:nvPicPr>
          <p:cNvPr id="43010" name="Рисунок 13" descr="IMG_222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7813" y="332656"/>
            <a:ext cx="4464050" cy="48441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Текст 3"/>
          <p:cNvSpPr>
            <a:spLocks noGrp="1"/>
          </p:cNvSpPr>
          <p:nvPr>
            <p:ph type="body" sz="half" idx="2"/>
          </p:nvPr>
        </p:nvSpPr>
        <p:spPr>
          <a:xfrm>
            <a:off x="539552" y="5877272"/>
            <a:ext cx="8280919" cy="793403"/>
          </a:xfrm>
        </p:spPr>
        <p:txBody>
          <a:bodyPr/>
          <a:lstStyle/>
          <a:p>
            <a:r>
              <a:rPr lang="ru-RU" b="1" dirty="0" smtClean="0">
                <a:latin typeface="Times New Roman" pitchFamily="18" charset="0"/>
                <a:cs typeface="Times New Roman" pitchFamily="18" charset="0"/>
              </a:rPr>
              <a:t>Посудный </a:t>
            </a:r>
            <a:r>
              <a:rPr lang="ru-RU" b="1" dirty="0" err="1" smtClean="0">
                <a:latin typeface="Times New Roman" pitchFamily="18" charset="0"/>
                <a:cs typeface="Times New Roman" pitchFamily="18" charset="0"/>
              </a:rPr>
              <a:t>щкаф</a:t>
            </a:r>
            <a:r>
              <a:rPr lang="ru-RU" b="1" dirty="0" smtClean="0">
                <a:latin typeface="Times New Roman" pitchFamily="18" charset="0"/>
                <a:cs typeface="Times New Roman" pitchFamily="18" charset="0"/>
              </a:rPr>
              <a:t> –горка. Нашел летом 2015года в сарае своего подворья  ученик 7А класса казачьей направленности  Шульгин Данил. С дедом разобрал его, покрасил  и с ребятами своего класса привезли в музей «Кубанская горница». </a:t>
            </a:r>
          </a:p>
        </p:txBody>
      </p:sp>
      <p:pic>
        <p:nvPicPr>
          <p:cNvPr id="44035" name="Рисунок 6" descr="IMG_224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9613" y="404813"/>
            <a:ext cx="4246562" cy="5400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539552" y="4941168"/>
            <a:ext cx="7704856" cy="936104"/>
          </a:xfrm>
        </p:spPr>
        <p:txBody>
          <a:bodyPr/>
          <a:lstStyle/>
          <a:p>
            <a:r>
              <a:rPr lang="ru-RU" sz="1400" dirty="0" smtClean="0">
                <a:latin typeface="Times New Roman" pitchFamily="18" charset="0"/>
                <a:cs typeface="Times New Roman" pitchFamily="18" charset="0"/>
              </a:rPr>
              <a:t>Головко Анастасия Никитична, бабушка   Екатерины  Вид ученицы 7Б класса казачьей направленности подарила в музей макитры, которые служили ей в домашнем обиходе. Девочки использовали </a:t>
            </a:r>
            <a:r>
              <a:rPr lang="ru-RU" sz="1400" dirty="0" err="1" smtClean="0">
                <a:latin typeface="Times New Roman" pitchFamily="18" charset="0"/>
                <a:cs typeface="Times New Roman" pitchFamily="18" charset="0"/>
              </a:rPr>
              <a:t>макитерки</a:t>
            </a:r>
            <a:r>
              <a:rPr lang="ru-RU" sz="1400" dirty="0" smtClean="0">
                <a:latin typeface="Times New Roman" pitchFamily="18" charset="0"/>
                <a:cs typeface="Times New Roman" pitchFamily="18" charset="0"/>
              </a:rPr>
              <a:t> в октябре 2015 года во время </a:t>
            </a:r>
            <a:r>
              <a:rPr lang="ru-RU" sz="1400" dirty="0" err="1" smtClean="0">
                <a:latin typeface="Times New Roman" pitchFamily="18" charset="0"/>
                <a:cs typeface="Times New Roman" pitchFamily="18" charset="0"/>
              </a:rPr>
              <a:t>инсценирования</a:t>
            </a:r>
            <a:r>
              <a:rPr lang="ru-RU" sz="1400" dirty="0" smtClean="0">
                <a:latin typeface="Times New Roman" pitchFamily="18" charset="0"/>
                <a:cs typeface="Times New Roman" pitchFamily="18" charset="0"/>
              </a:rPr>
              <a:t> обряда  сватовства  для муниципального конкурса казачьих классов.</a:t>
            </a:r>
          </a:p>
        </p:txBody>
      </p:sp>
      <p:pic>
        <p:nvPicPr>
          <p:cNvPr id="45058" name="Picture 2" descr="C:\Users\СОШ\Desktop\конкурс каб кубанов\новинки\IMG_2279.JPG"/>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403350" y="404813"/>
            <a:ext cx="6264275" cy="4537075"/>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395536" y="5373688"/>
            <a:ext cx="8280920" cy="935632"/>
          </a:xfrm>
        </p:spPr>
        <p:txBody>
          <a:bodyPr/>
          <a:lstStyle/>
          <a:p>
            <a:r>
              <a:rPr lang="ru-RU" sz="1400" dirty="0" smtClean="0">
                <a:latin typeface="Times New Roman" pitchFamily="18" charset="0"/>
                <a:cs typeface="Times New Roman" pitchFamily="18" charset="0"/>
              </a:rPr>
              <a:t>В «Горнице»  занимаются участники ансамбля «Родничок»: репетируют сценки из жизни казаков и песни для показа в концертах, занимаются вышивкой (это вроде – бы лучше помогает понять песни)  оформили стенд с фотографиями об участии в фестивале «Казачье подворье» в </a:t>
            </a:r>
            <a:r>
              <a:rPr lang="ru-RU" sz="1400" dirty="0" err="1" smtClean="0">
                <a:latin typeface="Times New Roman" pitchFamily="18" charset="0"/>
                <a:cs typeface="Times New Roman" pitchFamily="18" charset="0"/>
              </a:rPr>
              <a:t>г.Краснодаре</a:t>
            </a:r>
            <a:r>
              <a:rPr lang="ru-RU" sz="1400" dirty="0" smtClean="0">
                <a:latin typeface="Times New Roman" pitchFamily="18" charset="0"/>
                <a:cs typeface="Times New Roman" pitchFamily="18" charset="0"/>
              </a:rPr>
              <a:t>, когда они стали призерами фестиваля. Автор фотографий  </a:t>
            </a:r>
            <a:r>
              <a:rPr lang="ru-RU" sz="1400" dirty="0" err="1" smtClean="0">
                <a:latin typeface="Times New Roman" pitchFamily="18" charset="0"/>
                <a:cs typeface="Times New Roman" pitchFamily="18" charset="0"/>
              </a:rPr>
              <a:t>Полтанова</a:t>
            </a:r>
            <a:r>
              <a:rPr lang="ru-RU" sz="1400" dirty="0" smtClean="0">
                <a:latin typeface="Times New Roman" pitchFamily="18" charset="0"/>
                <a:cs typeface="Times New Roman" pitchFamily="18" charset="0"/>
              </a:rPr>
              <a:t> В.Н. – руководитель класса. </a:t>
            </a:r>
          </a:p>
        </p:txBody>
      </p:sp>
      <p:pic>
        <p:nvPicPr>
          <p:cNvPr id="46083" name="Picture 2" descr="C:\Users\СОШ\Desktop\конкурс каб кубанов\новинки\IMG_7839.JPG"/>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l="4102" r="4102"/>
          <a:stretch>
            <a:fillRect/>
          </a:stretch>
        </p:blipFill>
        <p:spPr>
          <a:xfrm>
            <a:off x="1219200" y="333375"/>
            <a:ext cx="6953250" cy="4824413"/>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107504" y="274638"/>
            <a:ext cx="8912671" cy="417512"/>
          </a:xfrm>
        </p:spPr>
        <p:txBody>
          <a:bodyPr/>
          <a:lstStyle/>
          <a:p>
            <a:pPr algn="ctr"/>
            <a:r>
              <a:rPr lang="ru-RU" sz="1600" dirty="0" smtClean="0">
                <a:latin typeface="Times New Roman" pitchFamily="18" charset="0"/>
                <a:cs typeface="Times New Roman" pitchFamily="18" charset="0"/>
              </a:rPr>
              <a:t>Обзор кабинетов,  занятых в сфере изучения  </a:t>
            </a:r>
            <a:r>
              <a:rPr lang="ru-RU" sz="1600" dirty="0" err="1" smtClean="0">
                <a:latin typeface="Times New Roman" pitchFamily="18" charset="0"/>
                <a:cs typeface="Times New Roman" pitchFamily="18" charset="0"/>
              </a:rPr>
              <a:t>кубановедения</a:t>
            </a:r>
            <a:endParaRPr lang="ru-RU" sz="1600" dirty="0" smtClean="0">
              <a:latin typeface="Times New Roman" pitchFamily="18" charset="0"/>
              <a:cs typeface="Times New Roman" pitchFamily="18" charset="0"/>
            </a:endParaRPr>
          </a:p>
        </p:txBody>
      </p:sp>
      <p:sp>
        <p:nvSpPr>
          <p:cNvPr id="27650" name="Содержимое 2"/>
          <p:cNvSpPr>
            <a:spLocks noGrp="1"/>
          </p:cNvSpPr>
          <p:nvPr>
            <p:ph idx="1"/>
          </p:nvPr>
        </p:nvSpPr>
        <p:spPr>
          <a:xfrm>
            <a:off x="250825" y="908050"/>
            <a:ext cx="8769350" cy="5545138"/>
          </a:xfrm>
        </p:spPr>
        <p:txBody>
          <a:bodyPr/>
          <a:lstStyle/>
          <a:p>
            <a:pPr>
              <a:buFontTx/>
              <a:buNone/>
            </a:pPr>
            <a:r>
              <a:rPr lang="ru-RU" sz="1400" dirty="0" smtClean="0">
                <a:latin typeface="Times New Roman" pitchFamily="18" charset="0"/>
                <a:cs typeface="Times New Roman" pitchFamily="18" charset="0"/>
              </a:rPr>
              <a:t>МБОУ СОШ№12 находится в селе </a:t>
            </a:r>
            <a:r>
              <a:rPr lang="ru-RU" sz="1400" dirty="0" err="1" smtClean="0">
                <a:latin typeface="Times New Roman" pitchFamily="18" charset="0"/>
                <a:cs typeface="Times New Roman" pitchFamily="18" charset="0"/>
              </a:rPr>
              <a:t>Майкопском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Гулькевичского</a:t>
            </a:r>
            <a:r>
              <a:rPr lang="ru-RU" sz="1400" dirty="0" smtClean="0">
                <a:latin typeface="Times New Roman" pitchFamily="18" charset="0"/>
                <a:cs typeface="Times New Roman" pitchFamily="18" charset="0"/>
              </a:rPr>
              <a:t> района. Впервые начала работу школа в 1882году как церковно-приходская, с 1935 года она стала семилетней, а в 1954 средней. Современное здание школы построено в 1985 году и по проекту рассчитано на 800 учебных мест. Сегодня в школе обучается  424 ученика. Наличие свободных учебных площадей позволило создать благоприятные условия для изучения курса </a:t>
            </a:r>
            <a:r>
              <a:rPr lang="ru-RU" sz="1400" dirty="0" err="1" smtClean="0">
                <a:latin typeface="Times New Roman" pitchFamily="18" charset="0"/>
                <a:cs typeface="Times New Roman" pitchFamily="18" charset="0"/>
              </a:rPr>
              <a:t>кубановедения</a:t>
            </a:r>
            <a:r>
              <a:rPr lang="ru-RU" sz="1400" dirty="0" smtClean="0">
                <a:latin typeface="Times New Roman" pitchFamily="18" charset="0"/>
                <a:cs typeface="Times New Roman" pitchFamily="18" charset="0"/>
              </a:rPr>
              <a:t>.</a:t>
            </a:r>
          </a:p>
          <a:p>
            <a:pPr>
              <a:buFontTx/>
              <a:buNone/>
            </a:pPr>
            <a:r>
              <a:rPr lang="ru-RU" sz="1400" dirty="0" smtClean="0">
                <a:latin typeface="Times New Roman" pitchFamily="18" charset="0"/>
                <a:cs typeface="Times New Roman" pitchFamily="18" charset="0"/>
              </a:rPr>
              <a:t>Кабинет </a:t>
            </a:r>
            <a:r>
              <a:rPr lang="ru-RU" sz="1400" dirty="0" err="1" smtClean="0">
                <a:latin typeface="Times New Roman" pitchFamily="18" charset="0"/>
                <a:cs typeface="Times New Roman" pitchFamily="18" charset="0"/>
              </a:rPr>
              <a:t>кубановедения</a:t>
            </a:r>
            <a:r>
              <a:rPr lang="ru-RU" sz="1400" dirty="0" smtClean="0">
                <a:latin typeface="Times New Roman" pitchFamily="18" charset="0"/>
                <a:cs typeface="Times New Roman" pitchFamily="18" charset="0"/>
              </a:rPr>
              <a:t>  имеет  экран, </a:t>
            </a:r>
            <a:r>
              <a:rPr lang="ru-RU" sz="1400" dirty="0" err="1" smtClean="0">
                <a:latin typeface="Times New Roman" pitchFamily="18" charset="0"/>
                <a:cs typeface="Times New Roman" pitchFamily="18" charset="0"/>
              </a:rPr>
              <a:t>мультимедийный</a:t>
            </a:r>
            <a:r>
              <a:rPr lang="ru-RU" sz="1400" dirty="0" smtClean="0">
                <a:latin typeface="Times New Roman" pitchFamily="18" charset="0"/>
                <a:cs typeface="Times New Roman" pitchFamily="18" charset="0"/>
              </a:rPr>
              <a:t> проектор, хорошую библиотеку  художественной и методической литературы по истории и особенностям культуры Кубани. Заведует кабинетом Терещенко Е.Н.</a:t>
            </a:r>
          </a:p>
          <a:p>
            <a:pPr>
              <a:buFontTx/>
              <a:buNone/>
            </a:pPr>
            <a:r>
              <a:rPr lang="ru-RU" sz="1400" dirty="0" smtClean="0">
                <a:latin typeface="Times New Roman" pitchFamily="18" charset="0"/>
                <a:cs typeface="Times New Roman" pitchFamily="18" charset="0"/>
              </a:rPr>
              <a:t>Кабинет для занятий классов казачьей направленности создан в 2003 году, когда в школе были созданы первые классы казачьей направленности. Руководит кабинетом </a:t>
            </a:r>
            <a:r>
              <a:rPr lang="ru-RU" sz="1400" dirty="0" err="1" smtClean="0">
                <a:latin typeface="Times New Roman" pitchFamily="18" charset="0"/>
                <a:cs typeface="Times New Roman" pitchFamily="18" charset="0"/>
              </a:rPr>
              <a:t>Полтанова</a:t>
            </a:r>
            <a:r>
              <a:rPr lang="ru-RU" sz="1400" dirty="0" smtClean="0">
                <a:latin typeface="Times New Roman" pitchFamily="18" charset="0"/>
                <a:cs typeface="Times New Roman" pitchFamily="18" charset="0"/>
              </a:rPr>
              <a:t> В.Н.  Создавался кабинет по инициативе директора школы </a:t>
            </a:r>
            <a:r>
              <a:rPr lang="ru-RU" sz="1400" dirty="0" err="1" smtClean="0">
                <a:latin typeface="Times New Roman" pitchFamily="18" charset="0"/>
                <a:cs typeface="Times New Roman" pitchFamily="18" charset="0"/>
              </a:rPr>
              <a:t>Костюченко</a:t>
            </a:r>
            <a:r>
              <a:rPr lang="ru-RU" sz="1400" dirty="0" smtClean="0">
                <a:latin typeface="Times New Roman" pitchFamily="18" charset="0"/>
                <a:cs typeface="Times New Roman" pitchFamily="18" charset="0"/>
              </a:rPr>
              <a:t> В.Л., атамана ХКО Шевченко В.Н. при  активной поддержке атамана ККВ </a:t>
            </a:r>
            <a:r>
              <a:rPr lang="ru-RU" sz="1400" dirty="0" err="1" smtClean="0">
                <a:latin typeface="Times New Roman" pitchFamily="18" charset="0"/>
                <a:cs typeface="Times New Roman" pitchFamily="18" charset="0"/>
              </a:rPr>
              <a:t>Долуды</a:t>
            </a:r>
            <a:r>
              <a:rPr lang="ru-RU" sz="1400" dirty="0" smtClean="0">
                <a:latin typeface="Times New Roman" pitchFamily="18" charset="0"/>
                <a:cs typeface="Times New Roman" pitchFamily="18" charset="0"/>
              </a:rPr>
              <a:t> Н.А, подарившего в кабинет часть плакатов и икону Казанской Божией Матери. </a:t>
            </a:r>
            <a:r>
              <a:rPr lang="ru-RU" sz="1400" dirty="0" err="1" smtClean="0">
                <a:latin typeface="Times New Roman" pitchFamily="18" charset="0"/>
                <a:cs typeface="Times New Roman" pitchFamily="18" charset="0"/>
              </a:rPr>
              <a:t>Долуда</a:t>
            </a:r>
            <a:r>
              <a:rPr lang="ru-RU" sz="1400" dirty="0" smtClean="0">
                <a:latin typeface="Times New Roman" pitchFamily="18" charset="0"/>
                <a:cs typeface="Times New Roman" pitchFamily="18" charset="0"/>
              </a:rPr>
              <a:t> Н.А. и представители ККВ частые  гости в данной школе. </a:t>
            </a:r>
          </a:p>
          <a:p>
            <a:pPr>
              <a:buFontTx/>
              <a:buNone/>
            </a:pPr>
            <a:r>
              <a:rPr lang="ru-RU" sz="1400" dirty="0" smtClean="0">
                <a:latin typeface="Times New Roman" pitchFamily="18" charset="0"/>
                <a:cs typeface="Times New Roman" pitchFamily="18" charset="0"/>
              </a:rPr>
              <a:t>Этнографический  музей  «Казачья горница», в котором широко представлена культура и быт кубанских казаков. Инициатором создания и руководителем музея является </a:t>
            </a:r>
            <a:r>
              <a:rPr lang="ru-RU" sz="1400" dirty="0" err="1" smtClean="0">
                <a:latin typeface="Times New Roman" pitchFamily="18" charset="0"/>
                <a:cs typeface="Times New Roman" pitchFamily="18" charset="0"/>
              </a:rPr>
              <a:t>Полтанова</a:t>
            </a:r>
            <a:r>
              <a:rPr lang="ru-RU" sz="1400" dirty="0" smtClean="0">
                <a:latin typeface="Times New Roman" pitchFamily="18" charset="0"/>
                <a:cs typeface="Times New Roman" pitchFamily="18" charset="0"/>
              </a:rPr>
              <a:t> В.Н.  В музее Валентина Николаевна проводит  занятия студии кубанской вышивки. Благодаря её активной деятельности музей ведет широкую пропаганду кубанской культуры среди учащихся, их родителей, коллег – учителей и школьников   из многих школ района.</a:t>
            </a:r>
          </a:p>
          <a:p>
            <a:pPr>
              <a:buFontTx/>
              <a:buNone/>
            </a:pPr>
            <a:r>
              <a:rPr lang="ru-RU" sz="1400" dirty="0" smtClean="0">
                <a:latin typeface="Times New Roman" pitchFamily="18" charset="0"/>
                <a:cs typeface="Times New Roman" pitchFamily="18" charset="0"/>
              </a:rPr>
              <a:t>В историко-краеведческий музее  «Малая родина»  сосредоточены материалы по истории села </a:t>
            </a:r>
            <a:r>
              <a:rPr lang="ru-RU" sz="1400" dirty="0" err="1" smtClean="0">
                <a:latin typeface="Times New Roman" pitchFamily="18" charset="0"/>
                <a:cs typeface="Times New Roman" pitchFamily="18" charset="0"/>
              </a:rPr>
              <a:t>Майкопского</a:t>
            </a:r>
            <a:r>
              <a:rPr lang="ru-RU" sz="1400" dirty="0" smtClean="0">
                <a:latin typeface="Times New Roman" pitchFamily="18" charset="0"/>
                <a:cs typeface="Times New Roman" pitchFamily="18" charset="0"/>
              </a:rPr>
              <a:t>. Заведующая музеем </a:t>
            </a:r>
            <a:r>
              <a:rPr lang="ru-RU" sz="1400" dirty="0" err="1" smtClean="0">
                <a:latin typeface="Times New Roman" pitchFamily="18" charset="0"/>
                <a:cs typeface="Times New Roman" pitchFamily="18" charset="0"/>
              </a:rPr>
              <a:t>Питькова</a:t>
            </a:r>
            <a:r>
              <a:rPr lang="ru-RU" sz="1400" dirty="0" smtClean="0">
                <a:latin typeface="Times New Roman" pitchFamily="18" charset="0"/>
                <a:cs typeface="Times New Roman" pitchFamily="18" charset="0"/>
              </a:rPr>
              <a:t> И.О. ведет   занятия кружка экскурсоводов и организует экскурсии школьников.</a:t>
            </a:r>
          </a:p>
          <a:p>
            <a:pPr>
              <a:buFontTx/>
              <a:buNone/>
            </a:pPr>
            <a:r>
              <a:rPr lang="ru-RU" sz="1400" dirty="0" smtClean="0">
                <a:latin typeface="Times New Roman" pitchFamily="18" charset="0"/>
                <a:cs typeface="Times New Roman" pitchFamily="18" charset="0"/>
              </a:rPr>
              <a:t>Этнографический уголок «Казачье подворье» – настоящая гордость школьников. Подворье дети создавали вместе с учителями , родителями  под руководством казаков хуторского казачьего общества.  Здесь часто проводятся праздники, экскурсии, беседы и тематические игры по изучению культуры Кубани.</a:t>
            </a:r>
          </a:p>
          <a:p>
            <a:pPr>
              <a:buFontTx/>
              <a:buNone/>
            </a:pPr>
            <a:endParaRPr lang="ru-RU" sz="1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07504" y="260648"/>
            <a:ext cx="8912671" cy="6336704"/>
          </a:xfrm>
        </p:spPr>
        <p:txBody>
          <a:bodyPr/>
          <a:lstStyle/>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marL="0" indent="0">
              <a:buNone/>
            </a:pPr>
            <a:r>
              <a:rPr lang="ru-RU" sz="1200" dirty="0" smtClean="0">
                <a:latin typeface="Times New Roman" pitchFamily="18" charset="0"/>
                <a:cs typeface="Times New Roman" pitchFamily="18" charset="0"/>
              </a:rPr>
              <a:t>	В </a:t>
            </a:r>
            <a:r>
              <a:rPr lang="ru-RU" sz="1200" dirty="0" err="1" smtClean="0">
                <a:latin typeface="Times New Roman" pitchFamily="18" charset="0"/>
                <a:cs typeface="Times New Roman" pitchFamily="18" charset="0"/>
              </a:rPr>
              <a:t>портфолио</a:t>
            </a:r>
            <a:r>
              <a:rPr lang="ru-RU" sz="1200" dirty="0" smtClean="0">
                <a:latin typeface="Times New Roman" pitchFamily="18" charset="0"/>
                <a:cs typeface="Times New Roman" pitchFamily="18" charset="0"/>
              </a:rPr>
              <a:t> казачат немало дипломов, грамот. Наши  детские творческие коллективы Кавказского отдела Кубанского казачьего войска «Казачок», «Родничок» является лауреатами  ряда конкурсов и фестивалей таких как:  краевой фестиваль фольклора, народных промыслов и ремесел «Казачье подворье» (г. Краснодар);  краевой праздник художественного творчества «Кубанская вольница»; районные конкурсы и фестивали: «Мы живём в России», «Пою моё отечество». Деятельность детей освещается не только в школьной газете, но и в статьях районной газеты «В 24 часа» и краевой «Кубанские новости». Журналисты телекомпании «Полис» неоднократно делали очерки о наших выступлениях.</a:t>
            </a:r>
          </a:p>
          <a:p>
            <a:pPr marL="0" indent="0">
              <a:buNone/>
            </a:pPr>
            <a:r>
              <a:rPr lang="ru-RU" sz="1200" dirty="0" smtClean="0">
                <a:latin typeface="Times New Roman" pitchFamily="18" charset="0"/>
                <a:cs typeface="Times New Roman" pitchFamily="18" charset="0"/>
              </a:rPr>
              <a:t>	Восстановить утраченные традиции отечественных праздников, природных и православных, языческих и светских, задача коллективная и очень важная,  которую надо решать вместе, ведь праздник душа народа. И он нужен детям как вид их удивительного творчества, как одна из форм их духовного и национального самовыражения.</a:t>
            </a:r>
          </a:p>
          <a:p>
            <a:pPr marL="0" indent="0">
              <a:buNone/>
            </a:pPr>
            <a:r>
              <a:rPr lang="ru-RU" sz="1200" dirty="0" smtClean="0">
                <a:latin typeface="Times New Roman" pitchFamily="18" charset="0"/>
                <a:cs typeface="Times New Roman" pitchFamily="18" charset="0"/>
              </a:rPr>
              <a:t>	В кабинете  </a:t>
            </a:r>
            <a:r>
              <a:rPr lang="ru-RU" sz="1200" dirty="0" err="1" smtClean="0">
                <a:latin typeface="Times New Roman" pitchFamily="18" charset="0"/>
                <a:cs typeface="Times New Roman" pitchFamily="18" charset="0"/>
              </a:rPr>
              <a:t>кубановедения</a:t>
            </a:r>
            <a:r>
              <a:rPr lang="ru-RU" sz="1200" dirty="0" smtClean="0">
                <a:latin typeface="Times New Roman" pitchFamily="18" charset="0"/>
                <a:cs typeface="Times New Roman" pitchFamily="18" charset="0"/>
              </a:rPr>
              <a:t>  проходила  работа методического семинара учителей </a:t>
            </a:r>
            <a:r>
              <a:rPr lang="ru-RU" sz="1200" dirty="0" err="1" smtClean="0">
                <a:latin typeface="Times New Roman" pitchFamily="18" charset="0"/>
                <a:cs typeface="Times New Roman" pitchFamily="18" charset="0"/>
              </a:rPr>
              <a:t>кубановедения</a:t>
            </a:r>
            <a:r>
              <a:rPr lang="ru-RU" sz="1200" dirty="0" smtClean="0">
                <a:latin typeface="Times New Roman" pitchFamily="18" charset="0"/>
                <a:cs typeface="Times New Roman" pitchFamily="18" charset="0"/>
              </a:rPr>
              <a:t> по теме "Школьный краеведческий музей как специфическая образовательная среда развития, обучения и воспитания», семинар руководителей школ.  В.Н </a:t>
            </a:r>
            <a:r>
              <a:rPr lang="ru-RU" sz="1200" dirty="0" err="1" smtClean="0">
                <a:latin typeface="Times New Roman" pitchFamily="18" charset="0"/>
                <a:cs typeface="Times New Roman" pitchFamily="18" charset="0"/>
              </a:rPr>
              <a:t>Полтанова</a:t>
            </a:r>
            <a:r>
              <a:rPr lang="ru-RU" sz="1200" dirty="0" smtClean="0">
                <a:latin typeface="Times New Roman" pitchFamily="18" charset="0"/>
                <a:cs typeface="Times New Roman" pitchFamily="18" charset="0"/>
              </a:rPr>
              <a:t> рассказала об истории создания   " Казачьей горницы", осуществлении средствами музея деятельности по воспитанию, обучению, развитию обучающихся. Искренние слова благодарности  педагоги записали в книге отзывов. </a:t>
            </a:r>
          </a:p>
          <a:p>
            <a:pPr marL="0" indent="0" algn="ctr">
              <a:buNone/>
            </a:pPr>
            <a:r>
              <a:rPr lang="ru-RU" altLang="ru-RU" sz="1200" dirty="0" smtClean="0">
                <a:latin typeface="Times New Roman" pitchFamily="18" charset="0"/>
                <a:cs typeface="Times New Roman" pitchFamily="18" charset="0"/>
              </a:rPr>
              <a:t>Родины себе не выбирают </a:t>
            </a:r>
            <a:br>
              <a:rPr lang="ru-RU" altLang="ru-RU" sz="1200" dirty="0" smtClean="0">
                <a:latin typeface="Times New Roman" pitchFamily="18" charset="0"/>
                <a:cs typeface="Times New Roman" pitchFamily="18" charset="0"/>
              </a:rPr>
            </a:br>
            <a:r>
              <a:rPr lang="ru-RU" altLang="ru-RU" sz="1200" dirty="0" smtClean="0">
                <a:latin typeface="Times New Roman" pitchFamily="18" charset="0"/>
                <a:cs typeface="Times New Roman" pitchFamily="18" charset="0"/>
              </a:rPr>
              <a:t>Начиная видеть и дышать </a:t>
            </a:r>
            <a:br>
              <a:rPr lang="ru-RU" altLang="ru-RU" sz="1200" dirty="0" smtClean="0">
                <a:latin typeface="Times New Roman" pitchFamily="18" charset="0"/>
                <a:cs typeface="Times New Roman" pitchFamily="18" charset="0"/>
              </a:rPr>
            </a:br>
            <a:r>
              <a:rPr lang="ru-RU" altLang="ru-RU" sz="1200" dirty="0" smtClean="0">
                <a:latin typeface="Times New Roman" pitchFamily="18" charset="0"/>
                <a:cs typeface="Times New Roman" pitchFamily="18" charset="0"/>
              </a:rPr>
              <a:t>Родину на свете получают </a:t>
            </a:r>
            <a:br>
              <a:rPr lang="ru-RU" altLang="ru-RU" sz="1200" dirty="0" smtClean="0">
                <a:latin typeface="Times New Roman" pitchFamily="18" charset="0"/>
                <a:cs typeface="Times New Roman" pitchFamily="18" charset="0"/>
              </a:rPr>
            </a:br>
            <a:r>
              <a:rPr lang="ru-RU" altLang="ru-RU" sz="1200" dirty="0" smtClean="0">
                <a:latin typeface="Times New Roman" pitchFamily="18" charset="0"/>
                <a:cs typeface="Times New Roman" pitchFamily="18" charset="0"/>
              </a:rPr>
              <a:t>Непреложно, как отца и мать ... </a:t>
            </a:r>
            <a:br>
              <a:rPr lang="ru-RU" altLang="ru-RU" sz="1200" dirty="0" smtClean="0">
                <a:latin typeface="Times New Roman" pitchFamily="18" charset="0"/>
                <a:cs typeface="Times New Roman" pitchFamily="18" charset="0"/>
              </a:rPr>
            </a:br>
            <a:r>
              <a:rPr lang="ru-RU" altLang="ru-RU" sz="1200" dirty="0" smtClean="0">
                <a:latin typeface="Times New Roman" pitchFamily="18" charset="0"/>
                <a:cs typeface="Times New Roman" pitchFamily="18" charset="0"/>
              </a:rPr>
              <a:t>                                                              Маргарита </a:t>
            </a:r>
            <a:r>
              <a:rPr lang="ru-RU" altLang="ru-RU" sz="1200" dirty="0" err="1" smtClean="0">
                <a:latin typeface="Times New Roman" pitchFamily="18" charset="0"/>
                <a:cs typeface="Times New Roman" pitchFamily="18" charset="0"/>
              </a:rPr>
              <a:t>Алигер</a:t>
            </a:r>
            <a:r>
              <a:rPr lang="ru-RU" altLang="ru-RU" sz="1200"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algn="ctr">
              <a:buNone/>
            </a:pPr>
            <a:r>
              <a:rPr lang="ru-RU" sz="1200" dirty="0" smtClean="0">
                <a:latin typeface="Times New Roman" pitchFamily="18" charset="0"/>
                <a:cs typeface="Times New Roman" pitchFamily="18" charset="0"/>
              </a:rPr>
              <a:t> </a:t>
            </a:r>
          </a:p>
          <a:p>
            <a:pPr>
              <a:buNone/>
            </a:pPr>
            <a:r>
              <a:rPr lang="ru-RU" sz="1200" dirty="0" smtClean="0"/>
              <a:t> </a:t>
            </a:r>
          </a:p>
          <a:p>
            <a:pPr>
              <a:buNone/>
            </a:pPr>
            <a:r>
              <a:rPr lang="ru-RU" sz="1200" dirty="0" smtClean="0"/>
              <a:t> </a:t>
            </a:r>
          </a:p>
          <a:p>
            <a:pPr>
              <a:buNone/>
            </a:pPr>
            <a:r>
              <a:rPr lang="ru-RU" sz="1200" dirty="0" smtClean="0"/>
              <a:t> </a:t>
            </a:r>
          </a:p>
          <a:p>
            <a:pPr>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lvl="0">
              <a:buNone/>
            </a:pPr>
            <a:endParaRPr lang="ru-RU" sz="1200" dirty="0" smtClean="0">
              <a:latin typeface="Times New Roman" pitchFamily="18" charset="0"/>
              <a:cs typeface="Times New Roman" pitchFamily="18" charset="0"/>
            </a:endParaRPr>
          </a:p>
          <a:p>
            <a:pPr>
              <a:buNone/>
            </a:pPr>
            <a:endParaRPr lang="ru-RU" sz="1200" dirty="0">
              <a:latin typeface="Times New Roman" pitchFamily="18" charset="0"/>
              <a:cs typeface="Times New Roman" pitchFamily="18" charset="0"/>
            </a:endParaRPr>
          </a:p>
        </p:txBody>
      </p:sp>
      <p:sp>
        <p:nvSpPr>
          <p:cNvPr id="7" name="Прямоугольник 6"/>
          <p:cNvSpPr/>
          <p:nvPr/>
        </p:nvSpPr>
        <p:spPr>
          <a:xfrm>
            <a:off x="179512" y="188640"/>
            <a:ext cx="8784976" cy="3416320"/>
          </a:xfrm>
          <a:prstGeom prst="rect">
            <a:avLst/>
          </a:prstGeom>
        </p:spPr>
        <p:txBody>
          <a:bodyPr wrap="square">
            <a:spAutoFit/>
          </a:bodyPr>
          <a:lstStyle/>
          <a:p>
            <a:pPr>
              <a:buNone/>
            </a:pPr>
            <a:r>
              <a:rPr lang="ru-RU" sz="1200" dirty="0" smtClean="0">
                <a:latin typeface="Times New Roman" pitchFamily="18" charset="0"/>
                <a:cs typeface="Times New Roman" pitchFamily="18" charset="0"/>
              </a:rPr>
              <a:t>	Константин Дмитриевич Ушинский считал «…счастьем человеческой жизни является не удовлетворение желаний, а цель в жизни. Если отнять у человека цель, он будет несчастен».</a:t>
            </a:r>
          </a:p>
          <a:p>
            <a:pPr lvl="0">
              <a:buNone/>
            </a:pPr>
            <a:r>
              <a:rPr lang="ru-RU" sz="1200" dirty="0" smtClean="0">
                <a:latin typeface="Times New Roman" pitchFamily="18" charset="0"/>
                <a:cs typeface="Times New Roman" pitchFamily="18" charset="0"/>
              </a:rPr>
              <a:t>	Цель  моей жизни  - сохранить историческую память семьи и народа Кубани,  сохранять и прививать любовь к семье, к   своей малой родине, к традициям своего народа учащимся  классов казачьей направленности в которых работаю. Добиться, чтобы история  начиналась от каждого ученика, живущего на Кубани, от его семьи, окружения. История даже маленького населённого пункта является частью летописи страны. Интерес к прошлому всегда был присущ людям.</a:t>
            </a:r>
          </a:p>
          <a:p>
            <a:r>
              <a:rPr lang="ru-RU" sz="1200" dirty="0" smtClean="0">
                <a:latin typeface="Times New Roman" pitchFamily="18" charset="0"/>
                <a:cs typeface="Times New Roman" pitchFamily="18" charset="0"/>
              </a:rPr>
              <a:t>	 Ученики школы, любят творить своими руками и демонстрировать конечный результат. С удовольствием в эту работу включаются родители, педагоги. Благодаря проектной деятельности появляются новые экспонаты. Так возникло наше «Казачье подворье», «Хата казака». Обстановка «Казачьего подворья»  «погружает» нас в культуру и быт казаков. Этнографический уголок «Казачье подворье» с удовольствием посещают учащиеся других школ, учителя </a:t>
            </a:r>
            <a:r>
              <a:rPr lang="ru-RU" sz="1200" dirty="0" err="1" smtClean="0">
                <a:latin typeface="Times New Roman" pitchFamily="18" charset="0"/>
                <a:cs typeface="Times New Roman" pitchFamily="18" charset="0"/>
              </a:rPr>
              <a:t>кубановедения</a:t>
            </a:r>
            <a:r>
              <a:rPr lang="ru-RU" sz="1200" dirty="0" smtClean="0">
                <a:latin typeface="Times New Roman" pitchFamily="18" charset="0"/>
                <a:cs typeface="Times New Roman" pitchFamily="18" charset="0"/>
              </a:rPr>
              <a:t>   района, родители. Мы проводим здесь  выставки,  календарные праздники: Масленица, Троица, День Покрова Пресвятой  Богородицы. В книге отзывов можно прочитать много добрых слов и пожеланий, благодарность за заинтересованность в изучении и возрождении истории и традиций нашей малой Родины – Кубани. Наш этнографический уголок – это своеобразный путеводитель по кубанской старине, первое знакомство с историей края.   </a:t>
            </a:r>
          </a:p>
          <a:p>
            <a:r>
              <a:rPr lang="ru-RU" sz="1200" dirty="0" smtClean="0">
                <a:latin typeface="Times New Roman" pitchFamily="18" charset="0"/>
                <a:cs typeface="Times New Roman" pitchFamily="18" charset="0"/>
              </a:rPr>
              <a:t>	Творческие проекты-выступления эти поющие дети представляют родителям и общественности  9 мая,  на  Дне села, на праздниках казачьего общества, в воинских частях г.Гулькевичи и г.Кропоткина.</a:t>
            </a:r>
          </a:p>
          <a:p>
            <a:pPr lvl="0">
              <a:buNone/>
            </a:pPr>
            <a:endParaRPr lang="ru-RU" sz="1200" dirty="0" smtClean="0">
              <a:latin typeface="Times New Roman" pitchFamily="18" charset="0"/>
              <a:cs typeface="Times New Roman" pitchFamily="18" charset="0"/>
            </a:endParaRPr>
          </a:p>
          <a:p>
            <a:pPr>
              <a:buNone/>
            </a:pPr>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l="1569" r="2708" b="5847"/>
          <a:stretch>
            <a:fillRect/>
          </a:stretch>
        </p:blipFill>
        <p:spPr bwMode="auto">
          <a:xfrm>
            <a:off x="251520" y="3501008"/>
            <a:ext cx="4392488" cy="324036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r="15705" b="8495"/>
          <a:stretch>
            <a:fillRect/>
          </a:stretch>
        </p:blipFill>
        <p:spPr bwMode="auto">
          <a:xfrm>
            <a:off x="6012160" y="116632"/>
            <a:ext cx="2736304" cy="39604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l="10103" t="6850" r="11119"/>
          <a:stretch>
            <a:fillRect/>
          </a:stretch>
        </p:blipFill>
        <p:spPr bwMode="auto">
          <a:xfrm>
            <a:off x="5436096" y="3920480"/>
            <a:ext cx="3312368" cy="293752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91680" y="260648"/>
            <a:ext cx="4364037" cy="3902075"/>
          </a:xfrm>
          <a:prstGeom prst="rect">
            <a:avLst/>
          </a:prstGeom>
          <a:noFill/>
          <a:ln w="9525">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IMG_06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4554" y="693113"/>
            <a:ext cx="2592288" cy="3455967"/>
          </a:xfrm>
          <a:prstGeom prst="rect">
            <a:avLst/>
          </a:prstGeom>
          <a:noFill/>
        </p:spPr>
      </p:pic>
      <p:sp>
        <p:nvSpPr>
          <p:cNvPr id="48129" name="Заголовок 1"/>
          <p:cNvSpPr>
            <a:spLocks noGrp="1"/>
          </p:cNvSpPr>
          <p:nvPr>
            <p:ph type="title"/>
          </p:nvPr>
        </p:nvSpPr>
        <p:spPr>
          <a:xfrm>
            <a:off x="0" y="188913"/>
            <a:ext cx="9144000" cy="647799"/>
          </a:xfrm>
        </p:spPr>
        <p:txBody>
          <a:bodyPr/>
          <a:lstStyle/>
          <a:p>
            <a:r>
              <a:rPr lang="ru-RU" sz="1400" dirty="0" smtClean="0">
                <a:latin typeface="Times New Roman" pitchFamily="18" charset="0"/>
              </a:rPr>
              <a:t>Наш музей очень популярен, его экспозиции  активно используются в течение года в учебном процессе и внеурочной деятельности: проводятся календарные праздники, районные выездные семинары,  обыгрываются казачьи обряды.</a:t>
            </a:r>
            <a:endParaRPr lang="ru-RU" sz="3200" b="0" dirty="0" smtClean="0"/>
          </a:p>
        </p:txBody>
      </p:sp>
      <p:pic>
        <p:nvPicPr>
          <p:cNvPr id="48134" name="Picture 6" descr="IMG_057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1983" y="874439"/>
            <a:ext cx="3671887" cy="2520281"/>
          </a:xfrm>
          <a:prstGeom prst="rect">
            <a:avLst/>
          </a:prstGeom>
          <a:noFill/>
        </p:spPr>
      </p:pic>
      <p:pic>
        <p:nvPicPr>
          <p:cNvPr id="6" name="Picture 6" descr="IMG_3644"/>
          <p:cNvPicPr>
            <a:picLocks noGrp="1" noChangeAspect="1" noChangeArrowheads="1"/>
          </p:cNvPicPr>
          <p:nvPr>
            <p:ph type="pic" idx="1"/>
          </p:nvPr>
        </p:nvPicPr>
        <p:blipFill>
          <a:blip r:embed="rId4" cstate="screen">
            <a:extLst>
              <a:ext uri="{28A0092B-C50C-407E-A947-70E740481C1C}">
                <a14:useLocalDpi xmlns:a14="http://schemas.microsoft.com/office/drawing/2010/main"/>
              </a:ext>
            </a:extLst>
          </a:blip>
          <a:srcRect t="4827" b="4827"/>
          <a:stretch>
            <a:fillRect/>
          </a:stretch>
        </p:blipFill>
        <p:spPr bwMode="auto">
          <a:xfrm>
            <a:off x="6153057" y="4653136"/>
            <a:ext cx="2778405" cy="1882651"/>
          </a:xfrm>
          <a:prstGeom prst="rect">
            <a:avLst/>
          </a:prstGeom>
          <a:noFill/>
        </p:spPr>
      </p:pic>
      <p:pic>
        <p:nvPicPr>
          <p:cNvPr id="7" name="Picture 6" descr="IMG_564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99792" y="4149080"/>
            <a:ext cx="3169488" cy="2500387"/>
          </a:xfrm>
          <a:prstGeom prst="rect">
            <a:avLst/>
          </a:prstGeom>
          <a:noFill/>
        </p:spPr>
      </p:pic>
      <p:pic>
        <p:nvPicPr>
          <p:cNvPr id="8" name="Picture 5" descr="IMG_566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1583" y="2708920"/>
            <a:ext cx="3096344" cy="2196492"/>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026" name="Picture 2" descr="C:\Users\СОШ\Desktop\IMG_052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404664"/>
            <a:ext cx="3525446" cy="26444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ОШ\Desktop\IMG_0538.JPG"/>
          <p:cNvPicPr>
            <a:picLocks noGrp="1" noChangeAspect="1" noChangeArrowheads="1"/>
          </p:cNvPicPr>
          <p:nvPr>
            <p:ph type="pic" idx="1"/>
          </p:nvPr>
        </p:nvPicPr>
        <p:blipFill>
          <a:blip r:embed="rId3" cstate="screen">
            <a:extLst>
              <a:ext uri="{28A0092B-C50C-407E-A947-70E740481C1C}">
                <a14:useLocalDpi xmlns:a14="http://schemas.microsoft.com/office/drawing/2010/main"/>
              </a:ext>
            </a:extLst>
          </a:blip>
          <a:srcRect/>
          <a:stretch>
            <a:fillRect/>
          </a:stretch>
        </p:blipFill>
        <p:spPr bwMode="auto">
          <a:xfrm>
            <a:off x="3995936" y="332656"/>
            <a:ext cx="4227711" cy="3170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СОШ\Desktop\IMG_470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553" y="3429000"/>
            <a:ext cx="3838950" cy="28795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СОШ\Desktop\IMG_471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63396" y="3789040"/>
            <a:ext cx="3577474" cy="268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484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p:txBody>
          <a:bodyPr/>
          <a:lstStyle/>
          <a:p>
            <a:endParaRPr lang="ru-RU" smtClean="0"/>
          </a:p>
        </p:txBody>
      </p:sp>
      <p:pic>
        <p:nvPicPr>
          <p:cNvPr id="2" name="Рисунок 1"/>
          <p:cNvPicPr>
            <a:picLocks noGrp="1" noChangeAspect="1"/>
          </p:cNvPicPr>
          <p:nvPr>
            <p:ph type="pic" idx="1"/>
          </p:nvPr>
        </p:nvPicPr>
        <p:blipFill>
          <a:blip r:embed="rId2">
            <a:extLst>
              <a:ext uri="{28A0092B-C50C-407E-A947-70E740481C1C}">
                <a14:useLocalDpi xmlns:a14="http://schemas.microsoft.com/office/drawing/2010/main"/>
              </a:ext>
            </a:extLst>
          </a:blip>
          <a:srcRect l="12937" r="12937"/>
          <a:stretch>
            <a:fillRect/>
          </a:stretch>
        </p:blipFill>
        <p:spPr>
          <a:xfrm>
            <a:off x="1331640" y="1340768"/>
            <a:ext cx="6672741" cy="5004556"/>
          </a:xfrm>
        </p:spPr>
      </p:pic>
      <p:sp>
        <p:nvSpPr>
          <p:cNvPr id="3" name="Прямоугольник 2"/>
          <p:cNvSpPr/>
          <p:nvPr/>
        </p:nvSpPr>
        <p:spPr>
          <a:xfrm>
            <a:off x="1403648" y="719186"/>
            <a:ext cx="6552728" cy="461665"/>
          </a:xfrm>
          <a:prstGeom prst="rect">
            <a:avLst/>
          </a:prstGeom>
        </p:spPr>
        <p:txBody>
          <a:bodyPr wrap="square">
            <a:spAutoFit/>
          </a:bodyPr>
          <a:lstStyle/>
          <a:p>
            <a:pPr algn="ctr"/>
            <a:r>
              <a:rPr lang="en-US" sz="2400" dirty="0">
                <a:solidFill>
                  <a:srgbClr val="FF0000"/>
                </a:solidFill>
              </a:rPr>
              <a:t>http://school12gul.ru/index.php/kubanovedenie</a:t>
            </a:r>
            <a:endParaRPr lang="ru-RU" sz="2400" dirty="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395288" y="274638"/>
            <a:ext cx="8624887" cy="417512"/>
          </a:xfrm>
        </p:spPr>
        <p:txBody>
          <a:bodyPr/>
          <a:lstStyle/>
          <a:p>
            <a:r>
              <a:rPr lang="ru-RU" sz="1400" b="1" smtClean="0">
                <a:latin typeface="Times New Roman" pitchFamily="18" charset="0"/>
                <a:cs typeface="Times New Roman" pitchFamily="18" charset="0"/>
              </a:rPr>
              <a:t>Учебный кабинет кубановедения, соответствующий всем требованиям к преподаванию предмета</a:t>
            </a:r>
          </a:p>
        </p:txBody>
      </p:sp>
      <p:pic>
        <p:nvPicPr>
          <p:cNvPr id="28674" name="Picture 2" descr="C:\Users\СОШ\Desktop\конкурс каб кубанов\обзор\ммп каб кубан стенды\IMG_7814.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323850" y="692150"/>
            <a:ext cx="4175125" cy="3635375"/>
          </a:xfrm>
        </p:spPr>
      </p:pic>
      <p:pic>
        <p:nvPicPr>
          <p:cNvPr id="28675" name="Picture 6" descr="C:\Users\СОШ\Desktop\конкурс каб кубанов\обзор\ммп каб кубан стенды\IMG_7820.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003800" y="765175"/>
            <a:ext cx="3944938" cy="4116388"/>
          </a:xfrm>
        </p:spPr>
      </p:pic>
      <p:pic>
        <p:nvPicPr>
          <p:cNvPr id="28676" name="Picture 4"/>
          <p:cNvPicPr>
            <a:picLocks noChangeAspect="1" noChangeArrowheads="1"/>
          </p:cNvPicPr>
          <p:nvPr/>
        </p:nvPicPr>
        <p:blipFill>
          <a:blip r:embed="rId4" cstate="print"/>
          <a:srcRect/>
          <a:stretch>
            <a:fillRect/>
          </a:stretch>
        </p:blipFill>
        <p:spPr bwMode="auto">
          <a:xfrm>
            <a:off x="2627313" y="4076700"/>
            <a:ext cx="3651250" cy="266541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6" descr="IMG_3562"/>
          <p:cNvPicPr>
            <a:picLocks noChangeAspect="1" noChangeArrowheads="1"/>
          </p:cNvPicPr>
          <p:nvPr/>
        </p:nvPicPr>
        <p:blipFill>
          <a:blip r:embed="rId2" cstate="print"/>
          <a:srcRect/>
          <a:stretch>
            <a:fillRect/>
          </a:stretch>
        </p:blipFill>
        <p:spPr bwMode="auto">
          <a:xfrm>
            <a:off x="4572000" y="1052736"/>
            <a:ext cx="3857625" cy="2681287"/>
          </a:xfrm>
          <a:prstGeom prst="rect">
            <a:avLst/>
          </a:prstGeom>
          <a:noFill/>
          <a:ln w="9525">
            <a:noFill/>
            <a:miter lim="800000"/>
            <a:headEnd/>
            <a:tailEnd/>
          </a:ln>
        </p:spPr>
      </p:pic>
      <p:sp>
        <p:nvSpPr>
          <p:cNvPr id="29698" name="Заголовок 2"/>
          <p:cNvSpPr>
            <a:spLocks noGrp="1"/>
          </p:cNvSpPr>
          <p:nvPr>
            <p:ph type="title"/>
          </p:nvPr>
        </p:nvSpPr>
        <p:spPr>
          <a:xfrm>
            <a:off x="250825" y="274638"/>
            <a:ext cx="8769350" cy="561975"/>
          </a:xfrm>
        </p:spPr>
        <p:txBody>
          <a:bodyPr/>
          <a:lstStyle/>
          <a:p>
            <a:r>
              <a:rPr lang="ru-RU" sz="1400" b="1" smtClean="0">
                <a:latin typeface="Times New Roman" pitchFamily="18" charset="0"/>
                <a:cs typeface="Times New Roman" pitchFamily="18" charset="0"/>
              </a:rPr>
              <a:t>Кабинет классов казачьей направленности, созданный по инициативе казаков ХКО и при участии атамана Кубанского казачьего войска Н.А.  Долуды</a:t>
            </a:r>
          </a:p>
        </p:txBody>
      </p:sp>
      <p:pic>
        <p:nvPicPr>
          <p:cNvPr id="29699" name="Picture 2" descr="C:\Users\СОШ\Desktop\конкурс каб кубанов\обзор\казачий класс\IMG_7025.JPG"/>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50825" y="1052513"/>
            <a:ext cx="3951288" cy="2592511"/>
          </a:xfrm>
        </p:spPr>
      </p:pic>
      <p:pic>
        <p:nvPicPr>
          <p:cNvPr id="29700" name="Picture 3" descr="C:\Users\СОШ\Desktop\конкурс каб кубанов\обзор\казачий класс\IMG_7031.JPG"/>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2771775" y="3501009"/>
            <a:ext cx="3889236" cy="313814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2549525" y="222250"/>
            <a:ext cx="6565900" cy="681038"/>
          </a:xfrm>
        </p:spPr>
        <p:txBody>
          <a:bodyPr/>
          <a:lstStyle/>
          <a:p>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Экскурсии в «Казачью горницу» при изучении темы  «Казачья хата. Дом, в котором жили наши предки»</a:t>
            </a:r>
          </a:p>
        </p:txBody>
      </p:sp>
      <p:pic>
        <p:nvPicPr>
          <p:cNvPr id="49154" name="Picture 2" descr="D:\1 мая\SAM_1975 - копия.JPG"/>
          <p:cNvPicPr>
            <a:picLocks noChangeAspect="1" noChangeArrowheads="1"/>
          </p:cNvPicPr>
          <p:nvPr/>
        </p:nvPicPr>
        <p:blipFill>
          <a:blip r:embed="rId2" cstate="print"/>
          <a:srcRect/>
          <a:stretch>
            <a:fillRect/>
          </a:stretch>
        </p:blipFill>
        <p:spPr bwMode="auto">
          <a:xfrm>
            <a:off x="179388" y="476250"/>
            <a:ext cx="2276475" cy="1428750"/>
          </a:xfrm>
          <a:prstGeom prst="rect">
            <a:avLst/>
          </a:prstGeom>
          <a:noFill/>
          <a:ln>
            <a:solidFill>
              <a:schemeClr val="tx1">
                <a:lumMod val="95000"/>
                <a:lumOff val="5000"/>
              </a:schemeClr>
            </a:solidFill>
          </a:ln>
        </p:spPr>
      </p:pic>
      <p:pic>
        <p:nvPicPr>
          <p:cNvPr id="30723" name="Picture 2" descr="H:\IMG_0690.JPG"/>
          <p:cNvPicPr>
            <a:picLocks noChangeAspect="1" noChangeArrowheads="1"/>
          </p:cNvPicPr>
          <p:nvPr/>
        </p:nvPicPr>
        <p:blipFill>
          <a:blip r:embed="rId3" cstate="print"/>
          <a:srcRect/>
          <a:stretch>
            <a:fillRect/>
          </a:stretch>
        </p:blipFill>
        <p:spPr bwMode="auto">
          <a:xfrm>
            <a:off x="2700338" y="1268413"/>
            <a:ext cx="6215062" cy="46609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Documents and Settings\Школа\Мои документы\Мои рисунки\DSCN5689.jpg"/>
          <p:cNvPicPr>
            <a:picLocks noGrp="1" noChangeAspect="1" noChangeArrowheads="1"/>
          </p:cNvPicPr>
          <p:nvPr>
            <p:ph sz="quarter" idx="4"/>
          </p:nvPr>
        </p:nvPicPr>
        <p:blipFill>
          <a:blip r:embed="rId3" cstate="print"/>
          <a:srcRect/>
          <a:stretch>
            <a:fillRect/>
          </a:stretch>
        </p:blipFill>
        <p:spPr>
          <a:xfrm>
            <a:off x="6011863" y="765175"/>
            <a:ext cx="2952750" cy="2265363"/>
          </a:xfrm>
          <a:ln w="12700">
            <a:solidFill>
              <a:schemeClr val="tx1"/>
            </a:solidFill>
          </a:ln>
        </p:spPr>
      </p:pic>
      <p:pic>
        <p:nvPicPr>
          <p:cNvPr id="31746" name="Picture 2" descr="C:\Users\СОШ\Desktop\конкурс каб кубанов\обзор\муз историч\IMG_5064.JPG"/>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0" y="1557338"/>
            <a:ext cx="2808288" cy="2105025"/>
          </a:xfrm>
        </p:spPr>
      </p:pic>
      <p:sp>
        <p:nvSpPr>
          <p:cNvPr id="31747" name="Rectangle 5"/>
          <p:cNvSpPr>
            <a:spLocks noGrp="1" noChangeArrowheads="1"/>
          </p:cNvSpPr>
          <p:nvPr>
            <p:ph type="title"/>
          </p:nvPr>
        </p:nvSpPr>
        <p:spPr>
          <a:xfrm>
            <a:off x="2627784" y="274638"/>
            <a:ext cx="6336704" cy="417512"/>
          </a:xfrm>
        </p:spPr>
        <p:txBody>
          <a:bodyPr/>
          <a:lstStyle/>
          <a:p>
            <a:pPr algn="ctr"/>
            <a:r>
              <a:rPr lang="ru-RU" sz="1400" b="1" dirty="0" smtClean="0">
                <a:latin typeface="Times New Roman" pitchFamily="18" charset="0"/>
                <a:cs typeface="Times New Roman" pitchFamily="18" charset="0"/>
              </a:rPr>
              <a:t>В  школьном историко-краеведческом музее собран  материал по следующим  направлениям:</a:t>
            </a:r>
          </a:p>
        </p:txBody>
      </p:sp>
      <p:sp>
        <p:nvSpPr>
          <p:cNvPr id="5123" name="Rectangle 6"/>
          <p:cNvSpPr>
            <a:spLocks noGrp="1" noChangeArrowheads="1"/>
          </p:cNvSpPr>
          <p:nvPr>
            <p:ph type="body" idx="1"/>
          </p:nvPr>
        </p:nvSpPr>
        <p:spPr>
          <a:xfrm>
            <a:off x="4603750" y="1773238"/>
            <a:ext cx="4040188" cy="1655762"/>
          </a:xfrm>
        </p:spPr>
        <p:txBody>
          <a:bodyPr>
            <a:normAutofit fontScale="47500" lnSpcReduction="20000"/>
          </a:bodyPr>
          <a:lstStyle/>
          <a:p>
            <a:pPr>
              <a:defRPr/>
            </a:pPr>
            <a:endParaRPr lang="ru-RU" sz="1400" dirty="0" smtClean="0">
              <a:solidFill>
                <a:srgbClr val="006699"/>
              </a:solidFill>
              <a:latin typeface="Times New Roman" panose="02020603050405020304" pitchFamily="18" charset="0"/>
              <a:cs typeface="Times New Roman" panose="02020603050405020304" pitchFamily="18" charset="0"/>
            </a:endParaRPr>
          </a:p>
          <a:p>
            <a:pPr>
              <a:defRPr/>
            </a:pPr>
            <a:endParaRPr lang="ru-RU" sz="5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5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5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dirty="0" smtClean="0">
              <a:solidFill>
                <a:srgbClr val="006699"/>
              </a:solidFill>
              <a:latin typeface="Times New Roman" panose="02020603050405020304" pitchFamily="18" charset="0"/>
              <a:cs typeface="Times New Roman" panose="02020603050405020304" pitchFamily="18" charset="0"/>
            </a:endParaRPr>
          </a:p>
          <a:p>
            <a:pPr>
              <a:defRPr/>
            </a:pPr>
            <a:r>
              <a:rPr lang="ru-RU" sz="1400" dirty="0" smtClean="0">
                <a:solidFill>
                  <a:srgbClr val="006699"/>
                </a:solidFill>
                <a:latin typeface="Times New Roman" panose="02020603050405020304" pitchFamily="18" charset="0"/>
                <a:cs typeface="Times New Roman" panose="02020603050405020304" pitchFamily="18" charset="0"/>
              </a:rPr>
              <a:t>   </a:t>
            </a:r>
          </a:p>
          <a:p>
            <a:pPr>
              <a:defRPr/>
            </a:pPr>
            <a:endParaRPr lang="ru-RU" sz="1400" i="1" dirty="0" smtClean="0">
              <a:solidFill>
                <a:srgbClr val="006699"/>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quarter" idx="3"/>
          </p:nvPr>
        </p:nvSpPr>
        <p:spPr>
          <a:xfrm>
            <a:off x="2843213" y="765175"/>
            <a:ext cx="3816350" cy="2376488"/>
          </a:xfrm>
        </p:spPr>
        <p:txBody>
          <a:bodyPr/>
          <a:lstStyle/>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r>
              <a:rPr lang="ru-RU" sz="1400" b="0" dirty="0" err="1" smtClean="0">
                <a:solidFill>
                  <a:schemeClr val="tx1">
                    <a:lumMod val="95000"/>
                    <a:lumOff val="5000"/>
                  </a:schemeClr>
                </a:solidFill>
                <a:latin typeface="Times New Roman" panose="02020603050405020304" pitchFamily="18" charset="0"/>
                <a:cs typeface="Times New Roman" panose="02020603050405020304" pitchFamily="18" charset="0"/>
              </a:rPr>
              <a:t>Майкопское</a:t>
            </a:r>
            <a:r>
              <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rPr>
              <a:t>: прошлое и настоящее</a:t>
            </a:r>
          </a:p>
          <a:p>
            <a:pPr>
              <a:defRPr/>
            </a:pPr>
            <a:r>
              <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rPr>
              <a:t>Бессмертный подвиг (1941-1945)</a:t>
            </a:r>
          </a:p>
          <a:p>
            <a:pPr>
              <a:defRPr/>
            </a:pPr>
            <a:r>
              <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rPr>
              <a:t>Страницы летописи школы</a:t>
            </a:r>
          </a:p>
          <a:p>
            <a:pPr>
              <a:defRPr/>
            </a:pPr>
            <a:r>
              <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rPr>
              <a:t>История пионерии и комсомола</a:t>
            </a:r>
          </a:p>
          <a:p>
            <a:pPr>
              <a:defRPr/>
            </a:pPr>
            <a:r>
              <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rPr>
              <a:t>Наша школа сегодня</a:t>
            </a:r>
          </a:p>
          <a:p>
            <a:pPr>
              <a:defRPr/>
            </a:pPr>
            <a:r>
              <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rPr>
              <a:t>Традиции храним и умножаем</a:t>
            </a:r>
          </a:p>
          <a:p>
            <a:pPr>
              <a:defRPr/>
            </a:pPr>
            <a:r>
              <a:rPr lang="ru-RU" sz="1400" b="0" dirty="0" smtClean="0">
                <a:solidFill>
                  <a:schemeClr val="tx1">
                    <a:lumMod val="95000"/>
                    <a:lumOff val="5000"/>
                  </a:schemeClr>
                </a:solidFill>
                <a:latin typeface="Times New Roman" panose="02020603050405020304" pitchFamily="18" charset="0"/>
                <a:cs typeface="Times New Roman" panose="02020603050405020304" pitchFamily="18" charset="0"/>
              </a:rPr>
              <a:t>Школа гордится своими  выпускниками</a:t>
            </a:r>
          </a:p>
          <a:p>
            <a:pPr>
              <a:defRPr/>
            </a:pPr>
            <a:endParaRPr lang="ru-RU" sz="14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ru-RU" sz="1400" dirty="0">
              <a:latin typeface="Times New Roman" panose="02020603050405020304" pitchFamily="18" charset="0"/>
              <a:cs typeface="Times New Roman" panose="02020603050405020304" pitchFamily="18" charset="0"/>
            </a:endParaRPr>
          </a:p>
        </p:txBody>
      </p:sp>
      <p:pic>
        <p:nvPicPr>
          <p:cNvPr id="4" name="Picture 2" descr="D:\1 мая\SAM_1970 - копия.JPG"/>
          <p:cNvPicPr>
            <a:picLocks noChangeAspect="1" noChangeArrowheads="1"/>
          </p:cNvPicPr>
          <p:nvPr/>
        </p:nvPicPr>
        <p:blipFill>
          <a:blip r:embed="rId5" cstate="print"/>
          <a:srcRect/>
          <a:stretch>
            <a:fillRect/>
          </a:stretch>
        </p:blipFill>
        <p:spPr bwMode="auto">
          <a:xfrm>
            <a:off x="250825" y="115888"/>
            <a:ext cx="2233613" cy="1395412"/>
          </a:xfrm>
          <a:prstGeom prst="rect">
            <a:avLst/>
          </a:prstGeom>
          <a:noFill/>
          <a:ln>
            <a:solidFill>
              <a:schemeClr val="tx1">
                <a:lumMod val="95000"/>
                <a:lumOff val="5000"/>
              </a:schemeClr>
            </a:solidFill>
          </a:ln>
        </p:spPr>
      </p:pic>
      <p:pic>
        <p:nvPicPr>
          <p:cNvPr id="5" name="Picture 10" descr="сканирование0004"/>
          <p:cNvPicPr>
            <a:picLocks noChangeAspect="1" noChangeArrowheads="1"/>
          </p:cNvPicPr>
          <p:nvPr/>
        </p:nvPicPr>
        <p:blipFill>
          <a:blip r:embed="rId6" cstate="print"/>
          <a:srcRect/>
          <a:stretch>
            <a:fillRect/>
          </a:stretch>
        </p:blipFill>
        <p:spPr bwMode="auto">
          <a:xfrm>
            <a:off x="2483768" y="2780928"/>
            <a:ext cx="3960813" cy="2587625"/>
          </a:xfrm>
          <a:prstGeom prst="rect">
            <a:avLst/>
          </a:prstGeom>
          <a:noFill/>
          <a:ln w="9525">
            <a:solidFill>
              <a:schemeClr val="tx1">
                <a:lumMod val="95000"/>
                <a:lumOff val="5000"/>
              </a:schemeClr>
            </a:solidFill>
            <a:miter lim="800000"/>
            <a:headEnd/>
            <a:tailEnd/>
          </a:ln>
        </p:spPr>
      </p:pic>
      <p:pic>
        <p:nvPicPr>
          <p:cNvPr id="31752" name="Picture 4" descr="100_1517"/>
          <p:cNvPicPr>
            <a:picLocks noChangeAspect="1" noChangeArrowheads="1"/>
          </p:cNvPicPr>
          <p:nvPr/>
        </p:nvPicPr>
        <p:blipFill>
          <a:blip r:embed="rId7" cstate="print"/>
          <a:srcRect l="4201" t="1440" b="4961"/>
          <a:stretch>
            <a:fillRect/>
          </a:stretch>
        </p:blipFill>
        <p:spPr bwMode="auto">
          <a:xfrm>
            <a:off x="6300788" y="3141663"/>
            <a:ext cx="2735262" cy="3382962"/>
          </a:xfrm>
          <a:prstGeom prst="rect">
            <a:avLst/>
          </a:prstGeom>
          <a:noFill/>
          <a:ln w="9525">
            <a:noFill/>
            <a:miter lim="800000"/>
            <a:headEnd/>
            <a:tailEnd/>
          </a:ln>
        </p:spPr>
      </p:pic>
      <p:pic>
        <p:nvPicPr>
          <p:cNvPr id="31753" name="Picture 5" descr="100_1515"/>
          <p:cNvPicPr>
            <a:picLocks noChangeAspect="1" noChangeArrowheads="1"/>
          </p:cNvPicPr>
          <p:nvPr/>
        </p:nvPicPr>
        <p:blipFill>
          <a:blip r:embed="rId8" cstate="print"/>
          <a:srcRect/>
          <a:stretch>
            <a:fillRect/>
          </a:stretch>
        </p:blipFill>
        <p:spPr bwMode="auto">
          <a:xfrm>
            <a:off x="323850" y="3716338"/>
            <a:ext cx="2160588" cy="2952750"/>
          </a:xfrm>
          <a:prstGeom prst="rect">
            <a:avLst/>
          </a:prstGeom>
          <a:noFill/>
          <a:ln w="9525">
            <a:noFill/>
            <a:miter lim="800000"/>
            <a:headEnd/>
            <a:tailEnd/>
          </a:ln>
        </p:spPr>
      </p:pic>
      <p:pic>
        <p:nvPicPr>
          <p:cNvPr id="1026"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27784" y="4941168"/>
            <a:ext cx="2304256" cy="17281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D:\1 мая\SAM_1979.JPG"/>
          <p:cNvPicPr>
            <a:picLocks noChangeAspect="1" noChangeArrowheads="1"/>
          </p:cNvPicPr>
          <p:nvPr/>
        </p:nvPicPr>
        <p:blipFill>
          <a:blip r:embed="rId2" cstate="print"/>
          <a:srcRect/>
          <a:stretch>
            <a:fillRect/>
          </a:stretch>
        </p:blipFill>
        <p:spPr bwMode="auto">
          <a:xfrm>
            <a:off x="6547191" y="3284984"/>
            <a:ext cx="2596809" cy="3462412"/>
          </a:xfrm>
          <a:prstGeom prst="rect">
            <a:avLst/>
          </a:prstGeom>
          <a:noFill/>
          <a:ln w="28575">
            <a:solidFill>
              <a:schemeClr val="tx1"/>
            </a:solidFill>
            <a:miter lim="800000"/>
            <a:headEnd/>
            <a:tailEnd/>
          </a:ln>
        </p:spPr>
      </p:pic>
      <p:sp>
        <p:nvSpPr>
          <p:cNvPr id="33793" name="Заголовок 1"/>
          <p:cNvSpPr>
            <a:spLocks noGrp="1"/>
          </p:cNvSpPr>
          <p:nvPr>
            <p:ph type="title"/>
          </p:nvPr>
        </p:nvSpPr>
        <p:spPr>
          <a:xfrm>
            <a:off x="539750" y="274638"/>
            <a:ext cx="8480425" cy="346075"/>
          </a:xfrm>
        </p:spPr>
        <p:txBody>
          <a:bodyPr/>
          <a:lstStyle/>
          <a:p>
            <a:r>
              <a:rPr lang="ru-RU" sz="1400" b="1" dirty="0" smtClean="0">
                <a:latin typeface="Times New Roman" pitchFamily="18" charset="0"/>
                <a:cs typeface="Times New Roman" pitchFamily="18" charset="0"/>
              </a:rPr>
              <a:t>Этнографический  уголок «Казачье подворье»</a:t>
            </a:r>
          </a:p>
        </p:txBody>
      </p:sp>
      <p:pic>
        <p:nvPicPr>
          <p:cNvPr id="33794" name="Picture 1" descr="D:\1 мая\SAM_1980.JPG"/>
          <p:cNvPicPr>
            <a:picLocks noChangeAspect="1" noChangeArrowheads="1"/>
          </p:cNvPicPr>
          <p:nvPr/>
        </p:nvPicPr>
        <p:blipFill>
          <a:blip r:embed="rId3" cstate="print"/>
          <a:srcRect/>
          <a:stretch>
            <a:fillRect/>
          </a:stretch>
        </p:blipFill>
        <p:spPr bwMode="auto">
          <a:xfrm>
            <a:off x="179388" y="620713"/>
            <a:ext cx="4214812" cy="3160712"/>
          </a:xfrm>
          <a:prstGeom prst="rect">
            <a:avLst/>
          </a:prstGeom>
          <a:noFill/>
          <a:ln w="28575">
            <a:solidFill>
              <a:schemeClr val="tx1"/>
            </a:solidFill>
            <a:miter lim="800000"/>
            <a:headEnd/>
            <a:tailEnd/>
          </a:ln>
        </p:spPr>
      </p:pic>
      <p:pic>
        <p:nvPicPr>
          <p:cNvPr id="33796" name="Picture 3" descr="C:\Users\СОШ\Desktop\конкурс каб кубанов\обзор\подворье\IMG_5647.JPG"/>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2843808" y="3565739"/>
            <a:ext cx="3978286" cy="2900901"/>
          </a:xfrm>
        </p:spPr>
      </p:pic>
      <p:pic>
        <p:nvPicPr>
          <p:cNvPr id="33797" name="Picture 2" descr="F:\IMG_806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0993" y="4149080"/>
            <a:ext cx="2783895" cy="2088232"/>
          </a:xfrm>
          <a:prstGeom prst="rect">
            <a:avLst/>
          </a:prstGeom>
          <a:noFill/>
          <a:ln w="9525">
            <a:noFill/>
            <a:miter lim="800000"/>
            <a:headEnd/>
            <a:tailEnd/>
          </a:ln>
        </p:spPr>
      </p:pic>
      <p:pic>
        <p:nvPicPr>
          <p:cNvPr id="102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44406" y="116632"/>
            <a:ext cx="2808312" cy="21062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4"/>
          <p:cNvSpPr>
            <a:spLocks noGrp="1"/>
          </p:cNvSpPr>
          <p:nvPr>
            <p:ph type="title"/>
          </p:nvPr>
        </p:nvSpPr>
        <p:spPr>
          <a:xfrm>
            <a:off x="107950" y="274638"/>
            <a:ext cx="8912225" cy="490537"/>
          </a:xfrm>
        </p:spPr>
        <p:txBody>
          <a:bodyPr/>
          <a:lstStyle/>
          <a:p>
            <a:r>
              <a:rPr lang="ru-RU" sz="1400" b="1" smtClean="0">
                <a:latin typeface="Times New Roman" pitchFamily="18" charset="0"/>
                <a:cs typeface="Times New Roman" pitchFamily="18" charset="0"/>
              </a:rPr>
              <a:t>                                                                        Отдельный познавательный элемент кабинетов кубановедения </a:t>
            </a:r>
          </a:p>
        </p:txBody>
      </p:sp>
      <p:sp>
        <p:nvSpPr>
          <p:cNvPr id="34818" name="Содержимое 5"/>
          <p:cNvSpPr>
            <a:spLocks noGrp="1"/>
          </p:cNvSpPr>
          <p:nvPr>
            <p:ph idx="1"/>
          </p:nvPr>
        </p:nvSpPr>
        <p:spPr>
          <a:xfrm>
            <a:off x="2700338" y="908050"/>
            <a:ext cx="5888037" cy="5949950"/>
          </a:xfrm>
        </p:spPr>
        <p:txBody>
          <a:bodyPr/>
          <a:lstStyle/>
          <a:p>
            <a:r>
              <a:rPr lang="ru-RU" sz="1400" dirty="0" smtClean="0">
                <a:latin typeface="Times New Roman" pitchFamily="18" charset="0"/>
              </a:rPr>
              <a:t>Я потомственная казачка в четвёртом поколении. Как жили казаки, чем занимались, как обустраивали свои хаты, как проводили свои праздники, что готовили и ели, я узнала из рассказов своей бабушки </a:t>
            </a:r>
            <a:r>
              <a:rPr lang="ru-RU" sz="1400" dirty="0" err="1" smtClean="0">
                <a:latin typeface="Times New Roman" pitchFamily="18" charset="0"/>
              </a:rPr>
              <a:t>Чукановой</a:t>
            </a:r>
            <a:r>
              <a:rPr lang="ru-RU" sz="1400" dirty="0" smtClean="0">
                <a:latin typeface="Times New Roman" pitchFamily="18" charset="0"/>
              </a:rPr>
              <a:t> Матрёны Яковлевны. Любовь к казачеству переданная по поколению, я воплотила в создание музея «Казачья горница» в нашей школе. В школе  был объявлен  конкурс  «Мой экспонат в музей». Дети и родители приняли самое активное участие  в сборе материала.</a:t>
            </a:r>
          </a:p>
          <a:p>
            <a:r>
              <a:rPr lang="ru-RU" sz="1400" dirty="0" smtClean="0">
                <a:latin typeface="Times New Roman" pitchFamily="18" charset="0"/>
              </a:rPr>
              <a:t>Самым главным местом в горнице считался Святой угол. Икону в наш музей подарил атаман ХКО Шевченко В.Н..</a:t>
            </a:r>
          </a:p>
          <a:p>
            <a:r>
              <a:rPr lang="ru-RU" sz="1400" dirty="0" smtClean="0">
                <a:latin typeface="Times New Roman" pitchFamily="18" charset="0"/>
              </a:rPr>
              <a:t>Важным предметом в казачьем быту была кровать</a:t>
            </a:r>
            <a:r>
              <a:rPr lang="ru-RU" sz="1400" b="1" i="1" dirty="0" smtClean="0">
                <a:latin typeface="Times New Roman" pitchFamily="18" charset="0"/>
              </a:rPr>
              <a:t>. </a:t>
            </a:r>
            <a:r>
              <a:rPr lang="ru-RU" sz="1400" dirty="0" smtClean="0">
                <a:latin typeface="Times New Roman" pitchFamily="18" charset="0"/>
              </a:rPr>
              <a:t>Обязательно было обилие  подушек с украшенными наволочками, перин. Возле кровати родителей находится колыбель</a:t>
            </a:r>
            <a:r>
              <a:rPr lang="ru-RU" sz="1400" b="1" dirty="0" smtClean="0">
                <a:latin typeface="Times New Roman" pitchFamily="18" charset="0"/>
              </a:rPr>
              <a:t> </a:t>
            </a:r>
            <a:r>
              <a:rPr lang="ru-RU" sz="1400" i="1" dirty="0" smtClean="0">
                <a:latin typeface="Times New Roman" pitchFamily="18" charset="0"/>
              </a:rPr>
              <a:t>– </a:t>
            </a:r>
            <a:r>
              <a:rPr lang="ru-RU" sz="1400" dirty="0" smtClean="0">
                <a:latin typeface="Times New Roman" pitchFamily="18" charset="0"/>
              </a:rPr>
              <a:t>зыбка. Колыбель покрыта пологом. Когда дитя рождалось, то 40 дней</a:t>
            </a:r>
            <a:r>
              <a:rPr lang="ru-RU" sz="1400" dirty="0" smtClean="0"/>
              <a:t> </a:t>
            </a:r>
            <a:r>
              <a:rPr lang="ru-RU" sz="1400" dirty="0" smtClean="0">
                <a:latin typeface="Times New Roman" pitchFamily="18" charset="0"/>
              </a:rPr>
              <a:t>ребёнка нельзя было показывать чужим людям, боялись дурного глаза, а после 40 дней можно, т. к. ребёнок был под защитой Бога .</a:t>
            </a:r>
          </a:p>
          <a:p>
            <a:r>
              <a:rPr lang="ru-RU" sz="1400" dirty="0" smtClean="0">
                <a:latin typeface="Times New Roman" pitchFamily="18" charset="0"/>
              </a:rPr>
              <a:t>В каждой хате была</a:t>
            </a:r>
            <a:r>
              <a:rPr lang="ru-RU" sz="1400" b="1" dirty="0" smtClean="0">
                <a:latin typeface="Times New Roman" pitchFamily="18" charset="0"/>
              </a:rPr>
              <a:t> </a:t>
            </a:r>
            <a:r>
              <a:rPr lang="ru-RU" sz="1400" dirty="0" smtClean="0">
                <a:latin typeface="Times New Roman" pitchFamily="18" charset="0"/>
              </a:rPr>
              <a:t>русская печь,</a:t>
            </a:r>
            <a:r>
              <a:rPr lang="ru-RU" sz="1400" b="1" dirty="0" smtClean="0">
                <a:latin typeface="Times New Roman" pitchFamily="18" charset="0"/>
              </a:rPr>
              <a:t> </a:t>
            </a:r>
            <a:r>
              <a:rPr lang="ru-RU" sz="1400" dirty="0" smtClean="0">
                <a:latin typeface="Times New Roman" pitchFamily="18" charset="0"/>
              </a:rPr>
              <a:t>она являлась не только вместилищем пищи, домашним очагом, но и воплощала идею благополучия в доме, семейного тепла. </a:t>
            </a:r>
          </a:p>
          <a:p>
            <a:r>
              <a:rPr lang="ru-RU" sz="1400" dirty="0" smtClean="0">
                <a:latin typeface="Times New Roman" pitchFamily="18" charset="0"/>
              </a:rPr>
              <a:t>Одним из самых традиционных и почитаемых предметов в доме у казака был стол. Он был длинным, семьи были большими у казаков. Вокруг стояли скамьи.</a:t>
            </a:r>
            <a:r>
              <a:rPr lang="ru-RU" sz="1400" b="1" dirty="0" smtClean="0">
                <a:latin typeface="Times New Roman" pitchFamily="18" charset="0"/>
              </a:rPr>
              <a:t> </a:t>
            </a:r>
            <a:endParaRPr lang="ru-RU" sz="1400" dirty="0" smtClean="0">
              <a:latin typeface="Times New Roman" pitchFamily="18" charset="0"/>
            </a:endParaRPr>
          </a:p>
          <a:p>
            <a:r>
              <a:rPr lang="ru-RU" sz="1400" dirty="0" smtClean="0">
                <a:latin typeface="Times New Roman" pitchFamily="18" charset="0"/>
              </a:rPr>
              <a:t>На полу в горнице</a:t>
            </a:r>
            <a:r>
              <a:rPr lang="ru-RU" sz="1400" dirty="0" smtClean="0"/>
              <a:t> </a:t>
            </a:r>
            <a:r>
              <a:rPr lang="ru-RU" sz="1400" dirty="0" smtClean="0">
                <a:latin typeface="Times New Roman" pitchFamily="18" charset="0"/>
              </a:rPr>
              <a:t>и на скамьях разложены домотканые половики.</a:t>
            </a:r>
          </a:p>
        </p:txBody>
      </p:sp>
      <p:pic>
        <p:nvPicPr>
          <p:cNvPr id="7" name="Picture 2" descr="D:\1 мая\SAM_1975 - копия.JPG"/>
          <p:cNvPicPr>
            <a:picLocks noChangeAspect="1" noChangeArrowheads="1"/>
          </p:cNvPicPr>
          <p:nvPr/>
        </p:nvPicPr>
        <p:blipFill>
          <a:blip r:embed="rId2" cstate="print"/>
          <a:srcRect/>
          <a:stretch>
            <a:fillRect/>
          </a:stretch>
        </p:blipFill>
        <p:spPr bwMode="auto">
          <a:xfrm>
            <a:off x="179388" y="188913"/>
            <a:ext cx="2363787" cy="1428750"/>
          </a:xfrm>
          <a:prstGeom prst="rect">
            <a:avLst/>
          </a:prstGeom>
          <a:noFill/>
          <a:ln>
            <a:solidFill>
              <a:schemeClr val="tx1">
                <a:lumMod val="95000"/>
                <a:lumOff val="5000"/>
              </a:schemeClr>
            </a:solid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2700338" y="115888"/>
            <a:ext cx="5975350" cy="850900"/>
          </a:xfrm>
        </p:spPr>
        <p:txBody>
          <a:bodyPr/>
          <a:lstStyle/>
          <a:p>
            <a:r>
              <a:rPr lang="ru-RU" sz="1400" b="1" smtClean="0">
                <a:latin typeface="Times New Roman" pitchFamily="18" charset="0"/>
                <a:cs typeface="Times New Roman" pitchFamily="18" charset="0"/>
              </a:rPr>
              <a:t>В музее находятся семейные реликвии (фото,  скатерти, рушники, самовар, комод, швейная машинка и др.)   семьи Попковых, Чукановых, Поляковых и Сальниковых – жителей села Майкопакого</a:t>
            </a:r>
          </a:p>
        </p:txBody>
      </p:sp>
      <p:pic>
        <p:nvPicPr>
          <p:cNvPr id="35842" name="Picture 2" descr="C:\Users\СОШ\Desktop\конкурс каб кубанов\познавательный элемент\IMG_2225.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55576" y="1196752"/>
            <a:ext cx="7542212" cy="4775200"/>
          </a:xfrm>
        </p:spPr>
      </p:pic>
      <p:pic>
        <p:nvPicPr>
          <p:cNvPr id="4" name="Picture 2" descr="D:\1 мая\SAM_1975 - копия.JPG"/>
          <p:cNvPicPr>
            <a:picLocks noChangeAspect="1" noChangeArrowheads="1"/>
          </p:cNvPicPr>
          <p:nvPr/>
        </p:nvPicPr>
        <p:blipFill>
          <a:blip r:embed="rId3" cstate="print"/>
          <a:srcRect/>
          <a:stretch>
            <a:fillRect/>
          </a:stretch>
        </p:blipFill>
        <p:spPr bwMode="auto">
          <a:xfrm>
            <a:off x="395288" y="333375"/>
            <a:ext cx="2276475" cy="1428750"/>
          </a:xfrm>
          <a:prstGeom prst="rect">
            <a:avLst/>
          </a:prstGeom>
          <a:noFill/>
          <a:ln>
            <a:solidFill>
              <a:schemeClr val="tx1">
                <a:lumMod val="95000"/>
                <a:lumOff val="5000"/>
              </a:schemeClr>
            </a:solidFill>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5161_slide">
  <a:themeElements>
    <a:clrScheme name="Тема Office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Тема Office">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Тема Office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fontScheme name="1_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00"/>
        </a:lt1>
        <a:dk2>
          <a:srgbClr val="000000"/>
        </a:dk2>
        <a:lt2>
          <a:srgbClr val="CCCCCC"/>
        </a:lt2>
        <a:accent1>
          <a:srgbClr val="A18100"/>
        </a:accent1>
        <a:accent2>
          <a:srgbClr val="916D00"/>
        </a:accent2>
        <a:accent3>
          <a:srgbClr val="FFE2AA"/>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00"/>
        </a:lt1>
        <a:dk2>
          <a:srgbClr val="000000"/>
        </a:dk2>
        <a:lt2>
          <a:srgbClr val="CCCCCC"/>
        </a:lt2>
        <a:accent1>
          <a:srgbClr val="A66708"/>
        </a:accent1>
        <a:accent2>
          <a:srgbClr val="6E6E00"/>
        </a:accent2>
        <a:accent3>
          <a:srgbClr val="FFE2AA"/>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00"/>
        </a:lt1>
        <a:dk2>
          <a:srgbClr val="000000"/>
        </a:dk2>
        <a:lt2>
          <a:srgbClr val="CCCCCC"/>
        </a:lt2>
        <a:accent1>
          <a:srgbClr val="3D6399"/>
        </a:accent1>
        <a:accent2>
          <a:srgbClr val="735C00"/>
        </a:accent2>
        <a:accent3>
          <a:srgbClr val="FFE2AA"/>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00"/>
        </a:lt1>
        <a:dk2>
          <a:srgbClr val="000000"/>
        </a:dk2>
        <a:lt2>
          <a:srgbClr val="CCCCCC"/>
        </a:lt2>
        <a:accent1>
          <a:srgbClr val="198019"/>
        </a:accent1>
        <a:accent2>
          <a:srgbClr val="994545"/>
        </a:accent2>
        <a:accent3>
          <a:srgbClr val="FFE2AA"/>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8100"/>
        </a:accent1>
        <a:accent2>
          <a:srgbClr val="916D00"/>
        </a:accent2>
        <a:accent3>
          <a:srgbClr val="FFFFFF"/>
        </a:accent3>
        <a:accent4>
          <a:srgbClr val="000000"/>
        </a:accent4>
        <a:accent5>
          <a:srgbClr val="CDC1AA"/>
        </a:accent5>
        <a:accent6>
          <a:srgbClr val="836200"/>
        </a:accent6>
        <a:hlink>
          <a:srgbClr val="735C00"/>
        </a:hlink>
        <a:folHlink>
          <a:srgbClr val="6652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A66708"/>
        </a:accent1>
        <a:accent2>
          <a:srgbClr val="6E6E00"/>
        </a:accent2>
        <a:accent3>
          <a:srgbClr val="FFFFFF"/>
        </a:accent3>
        <a:accent4>
          <a:srgbClr val="000000"/>
        </a:accent4>
        <a:accent5>
          <a:srgbClr val="D0B8AA"/>
        </a:accent5>
        <a:accent6>
          <a:srgbClr val="636300"/>
        </a:accent6>
        <a:hlink>
          <a:srgbClr val="6E5800"/>
        </a:hlink>
        <a:folHlink>
          <a:srgbClr val="2B591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D6399"/>
        </a:accent1>
        <a:accent2>
          <a:srgbClr val="735C00"/>
        </a:accent2>
        <a:accent3>
          <a:srgbClr val="FBFBFB"/>
        </a:accent3>
        <a:accent4>
          <a:srgbClr val="000000"/>
        </a:accent4>
        <a:accent5>
          <a:srgbClr val="AFB7CA"/>
        </a:accent5>
        <a:accent6>
          <a:srgbClr val="685300"/>
        </a:accent6>
        <a:hlink>
          <a:srgbClr val="913A5C"/>
        </a:hlink>
        <a:folHlink>
          <a:srgbClr val="5742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198019"/>
        </a:accent1>
        <a:accent2>
          <a:srgbClr val="994545"/>
        </a:accent2>
        <a:accent3>
          <a:srgbClr val="FFFFFF"/>
        </a:accent3>
        <a:accent4>
          <a:srgbClr val="000000"/>
        </a:accent4>
        <a:accent5>
          <a:srgbClr val="ABC0AB"/>
        </a:accent5>
        <a:accent6>
          <a:srgbClr val="8A3E3E"/>
        </a:accent6>
        <a:hlink>
          <a:srgbClr val="574E85"/>
        </a:hlink>
        <a:folHlink>
          <a:srgbClr val="6652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ind_5161_slide</Template>
  <TotalTime>1542</TotalTime>
  <Words>1405</Words>
  <Application>Microsoft Office PowerPoint</Application>
  <PresentationFormat>Экран (4:3)</PresentationFormat>
  <Paragraphs>181</Paragraphs>
  <Slides>24</Slides>
  <Notes>2</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ind_5161_slide</vt:lpstr>
      <vt:lpstr>1_Default Design</vt:lpstr>
      <vt:lpstr>Краевой конкурс «ЛУЧШИЙ кабинет кубановедения»  2015-2016  номинация «Лучший кабинет кубановедения»</vt:lpstr>
      <vt:lpstr>Обзор кабинетов,  занятых в сфере изучения  кубановедения</vt:lpstr>
      <vt:lpstr>Учебный кабинет кубановедения, соответствующий всем требованиям к преподаванию предмета</vt:lpstr>
      <vt:lpstr>Кабинет классов казачьей направленности, созданный по инициативе казаков ХКО и при участии атамана Кубанского казачьего войска Н.А.  Долуды</vt:lpstr>
      <vt:lpstr>  Экскурсии в «Казачью горницу» при изучении темы  «Казачья хата. Дом, в котором жили наши предки»</vt:lpstr>
      <vt:lpstr>В  школьном историко-краеведческом музее собран  материал по следующим  направлениям:</vt:lpstr>
      <vt:lpstr>Этнографический  уголок «Казачье подворье»</vt:lpstr>
      <vt:lpstr>                                                                        Отдельный познавательный элемент кабинетов кубановедения </vt:lpstr>
      <vt:lpstr>В музее находятся семейные реликвии (фото,  скатерти, рушники, самовар, комод, швейная машинка и др.)   семьи Попковых, Чукановых, Поляковых и Сальниковых – жителей села Майкопакого</vt:lpstr>
      <vt:lpstr>Во время экскурсии дети  знакомятся с люлькой – зыбкой, оформлением необходимых элементов кровати (подзор, гора подушек, выбитые наволочки, свадебная  фотография , обрамленная рушником над кроватью),  предметами быта казаков (пряха, веретено,  рубель,  домотканное рядно) с костюмами казаков  </vt:lpstr>
      <vt:lpstr>В горнице обязательна русская печь с домашней утварью (ухват, кочерга, чугунки, формы для выпечки хлеба) и длинный обеденный стол со скамейками</vt:lpstr>
      <vt:lpstr>Презентация PowerPoint</vt:lpstr>
      <vt:lpstr>Работа педагога с детьми:  экскурсии, конкурсы, краевые мероприятия (парад ККВ, Гречишкинские поминовения, фестивали)</vt:lpstr>
      <vt:lpstr>Работа педагога с детьми: Посещение кружка «Волшебная иголка» при изучении темы «Ремёсла на Кубани»</vt:lpstr>
      <vt:lpstr>                                                                                        Работа педагога с детьми</vt:lpstr>
      <vt:lpstr>  Новинки в классе в 2015-2016 уч.году. Фотография 1915года. Принесла в «Горницу» ученица  3Б класса казачьей направленности Калугина Мария. На фото два брата – казака станицы Рассшеватской, которые доводятся ей родными прапрапрадедами.   Маша вместе с мамой  написали  о прапрапрадеде  сочинение  «В каждой семье свой герой»</vt:lpstr>
      <vt:lpstr>Презентация PowerPoint</vt:lpstr>
      <vt:lpstr>Головко Анастасия Никитична, бабушка   Екатерины  Вид ученицы 7Б класса казачьей направленности подарила в музей макитры, которые служили ей в домашнем обиходе. Девочки использовали макитерки в октябре 2015 года во время инсценирования обряда  сватовства  для муниципального конкурса казачьих классов.</vt:lpstr>
      <vt:lpstr>В «Горнице»  занимаются участники ансамбля «Родничок»: репетируют сценки из жизни казаков и песни для показа в концертах, занимаются вышивкой (это вроде – бы лучше помогает понять песни)  оформили стенд с фотографиями об участии в фестивале «Казачье подворье» в г.Краснодаре, когда они стали призерами фестиваля. Автор фотографий  Полтанова В.Н. – руководитель класса. </vt:lpstr>
      <vt:lpstr>Презентация PowerPoint</vt:lpstr>
      <vt:lpstr>Презентация PowerPoint</vt:lpstr>
      <vt:lpstr>Наш музей очень популярен, его экспозиции  активно используются в течение года в учебном процессе и внеурочной деятельности: проводятся календарные праздники, районные выездные семинары,  обыгрываются казачьи обряды.</vt:lpstr>
      <vt:lpstr>Презентация PowerPoint</vt:lpstr>
      <vt:lpstr>Презентация PowerPoint</vt:lpstr>
    </vt:vector>
  </TitlesOfParts>
  <Company>МОУ СОШ №20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Кубань в античных мифах и легендах</dc:title>
  <dc:creator>Каб. 20</dc:creator>
  <cp:lastModifiedBy>СОШ</cp:lastModifiedBy>
  <cp:revision>235</cp:revision>
  <dcterms:created xsi:type="dcterms:W3CDTF">2013-02-13T07:51:08Z</dcterms:created>
  <dcterms:modified xsi:type="dcterms:W3CDTF">2015-12-23T12:08:49Z</dcterms:modified>
</cp:coreProperties>
</file>